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88825"/>
  <p:notesSz cx="6858000" cy="9144000"/>
  <p:embeddedFontLst>
    <p:embeddedFont>
      <p:font typeface="Century Gothic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r:id="rId25" roundtripDataSignature="AMtx7miw4HqOmys/jOF+TEQmth/ZAV/e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945" orient="horz"/>
        <p:guide pos="3888" orient="horz"/>
        <p:guide pos="192" orient="horz"/>
        <p:guide pos="1072" orient="horz"/>
        <p:guide pos="3839"/>
        <p:guide pos="704"/>
        <p:guide pos="7102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CenturyGothic-bold.fntdata"/><Relationship Id="rId21" Type="http://schemas.openxmlformats.org/officeDocument/2006/relationships/font" Target="fonts/CenturyGothic-regular.fntdata"/><Relationship Id="rId24" Type="http://schemas.openxmlformats.org/officeDocument/2006/relationships/font" Target="fonts/CenturyGothic-boldItalic.fntdata"/><Relationship Id="rId23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8"/>
          <p:cNvGrpSpPr/>
          <p:nvPr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20" name="Google Shape;20;p28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60925" lIns="121875" spcFirstLastPara="1" rIns="121875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grpSp>
          <p:nvGrpSpPr>
            <p:cNvPr id="21" name="Google Shape;21;p28"/>
            <p:cNvGrpSpPr/>
            <p:nvPr/>
          </p:nvGrpSpPr>
          <p:grpSpPr>
            <a:xfrm>
              <a:off x="0" y="0"/>
              <a:ext cx="4742741" cy="6858000"/>
              <a:chOff x="0" y="0"/>
              <a:chExt cx="4742741" cy="6858000"/>
            </a:xfrm>
          </p:grpSpPr>
          <p:pic>
            <p:nvPicPr>
              <p:cNvPr descr="Libros apilados" id="22" name="Google Shape;22;p28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" name="Google Shape;23;p28"/>
              <p:cNvSpPr/>
              <p:nvPr/>
            </p:nvSpPr>
            <p:spPr>
              <a:xfrm>
                <a:off x="4605581" y="0"/>
                <a:ext cx="137160" cy="68580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sp>
        <p:nvSpPr>
          <p:cNvPr id="24" name="Google Shape;24;p28"/>
          <p:cNvSpPr txBox="1"/>
          <p:nvPr>
            <p:ph type="ctrTitle"/>
          </p:nvPr>
        </p:nvSpPr>
        <p:spPr>
          <a:xfrm>
            <a:off x="4879346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entury Gothic"/>
              <a:buNone/>
              <a:defRPr b="0" sz="54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" type="subTitle"/>
          </p:nvPr>
        </p:nvSpPr>
        <p:spPr>
          <a:xfrm>
            <a:off x="4879346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 sz="2800" cap="none">
                <a:solidFill>
                  <a:srgbClr val="833C0B"/>
                </a:solidFill>
              </a:defRPr>
            </a:lvl1pPr>
            <a:lvl2pPr lvl="1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8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8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8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7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7"/>
          <p:cNvSpPr txBox="1"/>
          <p:nvPr>
            <p:ph idx="1" type="body"/>
          </p:nvPr>
        </p:nvSpPr>
        <p:spPr>
          <a:xfrm rot="5400000">
            <a:off x="3960786" y="-1141677"/>
            <a:ext cx="4470400" cy="10157354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9pPr>
          </a:lstStyle>
          <a:p/>
        </p:txBody>
      </p:sp>
      <p:sp>
        <p:nvSpPr>
          <p:cNvPr id="90" name="Google Shape;90;p37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7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7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8"/>
          <p:cNvSpPr txBox="1"/>
          <p:nvPr>
            <p:ph type="title"/>
          </p:nvPr>
        </p:nvSpPr>
        <p:spPr>
          <a:xfrm rot="5400000">
            <a:off x="7614868" y="2512404"/>
            <a:ext cx="5897561" cy="142203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8"/>
          <p:cNvSpPr txBox="1"/>
          <p:nvPr>
            <p:ph idx="1" type="body"/>
          </p:nvPr>
        </p:nvSpPr>
        <p:spPr>
          <a:xfrm rot="5400000">
            <a:off x="2434617" y="-1042670"/>
            <a:ext cx="5897561" cy="8532178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9pPr>
          </a:lstStyle>
          <a:p/>
        </p:txBody>
      </p:sp>
      <p:sp>
        <p:nvSpPr>
          <p:cNvPr id="96" name="Google Shape;96;p38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8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8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contenido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9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9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>
  <p:cSld name="Encabezado de secció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30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37" name="Google Shape;37;p30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60925" lIns="121875" spcFirstLastPara="1" rIns="121875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38" name="Google Shape;38;p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598818" y="0"/>
              <a:ext cx="4591594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Google Shape;39;p3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descr="Libros apilados" id="40" name="Google Shape;4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8818" y="0"/>
            <a:ext cx="459159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0"/>
          <p:cNvSpPr txBox="1"/>
          <p:nvPr>
            <p:ph type="ctrTitle"/>
          </p:nvPr>
        </p:nvSpPr>
        <p:spPr>
          <a:xfrm>
            <a:off x="237149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entury Gothic"/>
              <a:buNone/>
              <a:defRPr b="0" sz="54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0"/>
          <p:cNvSpPr txBox="1"/>
          <p:nvPr>
            <p:ph idx="1" type="subTitle"/>
          </p:nvPr>
        </p:nvSpPr>
        <p:spPr>
          <a:xfrm>
            <a:off x="237149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 sz="2800" cap="none">
                <a:solidFill>
                  <a:srgbClr val="833C0B"/>
                </a:solidFill>
              </a:defRPr>
            </a:lvl1pPr>
            <a:lvl2pPr lvl="1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3" name="Google Shape;43;p30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0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0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1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" type="body"/>
          </p:nvPr>
        </p:nvSpPr>
        <p:spPr>
          <a:xfrm>
            <a:off x="111730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/>
        </p:txBody>
      </p:sp>
      <p:sp>
        <p:nvSpPr>
          <p:cNvPr id="49" name="Google Shape;49;p31"/>
          <p:cNvSpPr txBox="1"/>
          <p:nvPr>
            <p:ph idx="2" type="body"/>
          </p:nvPr>
        </p:nvSpPr>
        <p:spPr>
          <a:xfrm>
            <a:off x="629755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/>
        </p:txBody>
      </p:sp>
      <p:sp>
        <p:nvSpPr>
          <p:cNvPr id="50" name="Google Shape;50;p31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1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2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2"/>
          <p:cNvSpPr txBox="1"/>
          <p:nvPr>
            <p:ph idx="1" type="body"/>
          </p:nvPr>
        </p:nvSpPr>
        <p:spPr>
          <a:xfrm>
            <a:off x="112137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-228600" lvl="0" marL="45720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700"/>
              <a:buNone/>
              <a:defRPr b="1" sz="27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400"/>
              <a:buNone/>
              <a:defRPr b="1" sz="24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b="1" sz="21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b="1" sz="21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9pPr>
          </a:lstStyle>
          <a:p/>
        </p:txBody>
      </p:sp>
      <p:sp>
        <p:nvSpPr>
          <p:cNvPr id="56" name="Google Shape;56;p32"/>
          <p:cNvSpPr txBox="1"/>
          <p:nvPr>
            <p:ph idx="2" type="body"/>
          </p:nvPr>
        </p:nvSpPr>
        <p:spPr>
          <a:xfrm>
            <a:off x="111730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556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/>
        </p:txBody>
      </p:sp>
      <p:sp>
        <p:nvSpPr>
          <p:cNvPr id="57" name="Google Shape;57;p32"/>
          <p:cNvSpPr txBox="1"/>
          <p:nvPr>
            <p:ph idx="3" type="body"/>
          </p:nvPr>
        </p:nvSpPr>
        <p:spPr>
          <a:xfrm>
            <a:off x="630162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-228600" lvl="0" marL="45720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700"/>
              <a:buNone/>
              <a:defRPr b="1" sz="27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400"/>
              <a:buNone/>
              <a:defRPr b="1" sz="24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b="1" sz="21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b="1" sz="21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b="1" sz="2100"/>
            </a:lvl9pPr>
          </a:lstStyle>
          <a:p/>
        </p:txBody>
      </p:sp>
      <p:sp>
        <p:nvSpPr>
          <p:cNvPr id="58" name="Google Shape;58;p32"/>
          <p:cNvSpPr txBox="1"/>
          <p:nvPr>
            <p:ph idx="4" type="body"/>
          </p:nvPr>
        </p:nvSpPr>
        <p:spPr>
          <a:xfrm>
            <a:off x="629755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556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/>
        </p:txBody>
      </p:sp>
      <p:sp>
        <p:nvSpPr>
          <p:cNvPr id="59" name="Google Shape;59;p32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2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2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3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3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3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3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4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4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4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5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3" name="Google Shape;73;p35"/>
          <p:cNvSpPr txBox="1"/>
          <p:nvPr>
            <p:ph type="title"/>
          </p:nvPr>
        </p:nvSpPr>
        <p:spPr>
          <a:xfrm>
            <a:off x="455612" y="1701800"/>
            <a:ext cx="3351927" cy="28448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000"/>
              <a:buFont typeface="Century Gothic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5"/>
          <p:cNvSpPr txBox="1"/>
          <p:nvPr>
            <p:ph idx="1" type="body"/>
          </p:nvPr>
        </p:nvSpPr>
        <p:spPr>
          <a:xfrm>
            <a:off x="4469236" y="482600"/>
            <a:ext cx="6805427" cy="5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/>
        </p:txBody>
      </p:sp>
      <p:sp>
        <p:nvSpPr>
          <p:cNvPr id="75" name="Google Shape;75;p35"/>
          <p:cNvSpPr txBox="1"/>
          <p:nvPr>
            <p:ph idx="2" type="body"/>
          </p:nvPr>
        </p:nvSpPr>
        <p:spPr>
          <a:xfrm>
            <a:off x="455612" y="4648200"/>
            <a:ext cx="3351927" cy="17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00"/>
              <a:buNone/>
              <a:defRPr sz="16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300"/>
              <a:buNone/>
              <a:defRPr sz="13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9pPr>
          </a:lstStyle>
          <a:p/>
        </p:txBody>
      </p:sp>
      <p:sp>
        <p:nvSpPr>
          <p:cNvPr id="76" name="Google Shape;76;p35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5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5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leyenda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36"/>
          <p:cNvSpPr txBox="1"/>
          <p:nvPr>
            <p:ph type="title"/>
          </p:nvPr>
        </p:nvSpPr>
        <p:spPr>
          <a:xfrm>
            <a:off x="2437765" y="4800600"/>
            <a:ext cx="7313295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000"/>
              <a:buFont typeface="Century Gothic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descr="Marcador de posición vacío para agregar una imagen. Haga clic en el marcador de posición y seleccione la imagen que desee agregar" id="82" name="Google Shape;82;p36"/>
          <p:cNvSpPr/>
          <p:nvPr>
            <p:ph idx="2" type="pic"/>
          </p:nvPr>
        </p:nvSpPr>
        <p:spPr>
          <a:xfrm>
            <a:off x="2437765" y="279401"/>
            <a:ext cx="7313295" cy="4448175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36"/>
          <p:cNvSpPr txBox="1"/>
          <p:nvPr>
            <p:ph idx="1" type="body"/>
          </p:nvPr>
        </p:nvSpPr>
        <p:spPr>
          <a:xfrm>
            <a:off x="2437765" y="5562600"/>
            <a:ext cx="7313295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00"/>
              <a:buNone/>
              <a:defRPr sz="16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300"/>
              <a:buNone/>
              <a:defRPr sz="13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9pPr>
          </a:lstStyle>
          <a:p/>
        </p:txBody>
      </p:sp>
      <p:sp>
        <p:nvSpPr>
          <p:cNvPr id="84" name="Google Shape;84;p36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6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6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7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1" name="Google Shape;11;p27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60925" lIns="121875" spcFirstLastPara="1" rIns="121875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" name="Google Shape;12;p2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rgbClr val="DDEAF6">
                <a:alpha val="49803"/>
              </a:srgbClr>
            </a:solidFill>
            <a:ln>
              <a:noFill/>
            </a:ln>
          </p:spPr>
          <p:txBody>
            <a:bodyPr anchorCtr="0" anchor="ctr" bIns="60925" lIns="121875" spcFirstLastPara="1" rIns="121875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3" name="Google Shape;13;p27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27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marR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5600" lvl="1" marL="9144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b="0" i="0" sz="18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1470" lvl="6" marL="32004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1470" lvl="7" marL="36576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1470" lvl="8" marL="41148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27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27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7" name="Google Shape;17;p27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lacedes.com/categoria-producto/seguro-escolar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secretaria@lacedes.com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jcvilches@lacedes.com" TargetMode="External"/><Relationship Id="rId4" Type="http://schemas.openxmlformats.org/officeDocument/2006/relationships/hyperlink" Target="mailto:direccion.academia@lacedes.com" TargetMode="External"/><Relationship Id="rId9" Type="http://schemas.openxmlformats.org/officeDocument/2006/relationships/hyperlink" Target="mailto:extraescolares@lacedes.com" TargetMode="External"/><Relationship Id="rId5" Type="http://schemas.openxmlformats.org/officeDocument/2006/relationships/hyperlink" Target="mailto:jefatura.academia@lacedes.com" TargetMode="External"/><Relationship Id="rId6" Type="http://schemas.openxmlformats.org/officeDocument/2006/relationships/hyperlink" Target="mailto:secretaria.academia@lacedes.com" TargetMode="External"/><Relationship Id="rId7" Type="http://schemas.openxmlformats.org/officeDocument/2006/relationships/hyperlink" Target="mailto:empresa@lacedes.com" TargetMode="External"/><Relationship Id="rId8" Type="http://schemas.openxmlformats.org/officeDocument/2006/relationships/hyperlink" Target="mailto:servicios@lacedes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lacedes.com/tienda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lacedes.com/actividades-extraescolares/" TargetMode="External"/><Relationship Id="rId4" Type="http://schemas.openxmlformats.org/officeDocument/2006/relationships/hyperlink" Target="https://docs.google.com/forms/d/e/1FAIpQLSey6ZMAwgADhnLPqlVyTWQ5hwCBhf_vndXj3AS9fDdql_YlSw/viewform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forms/d/e/1FAIpQLScpp9iXaGltk_76x-lQpQY5PKWLldxao6WGxHljjIX2kNzUhg/viewform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ocs.google.com/forms/d/e/1FAIpQLSdhMC3nnm5Kf-bOCcJL6C_Vpzj83uh5zgjQ030td5ME-VlkxA/viewform" TargetMode="External"/><Relationship Id="rId4" Type="http://schemas.openxmlformats.org/officeDocument/2006/relationships/hyperlink" Target="https://ampacedes.wordpress.com/actividades-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/>
          <p:nvPr>
            <p:ph type="ctrTitle"/>
          </p:nvPr>
        </p:nvSpPr>
        <p:spPr>
          <a:xfrm>
            <a:off x="4726242" y="14853"/>
            <a:ext cx="7151400" cy="41376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entury Gothic"/>
              <a:buNone/>
            </a:pPr>
            <a:r>
              <a:rPr b="1" lang="es-ES"/>
              <a:t>CURSO 4ºA </a:t>
            </a:r>
            <a:br>
              <a:rPr lang="es-ES"/>
            </a:br>
            <a:endParaRPr/>
          </a:p>
        </p:txBody>
      </p:sp>
      <p:pic>
        <p:nvPicPr>
          <p:cNvPr id="105" name="Google Shape;10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14118"/>
            <a:ext cx="4628849" cy="69432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"/>
          <p:cNvSpPr txBox="1"/>
          <p:nvPr>
            <p:ph idx="1" type="body"/>
          </p:nvPr>
        </p:nvSpPr>
        <p:spPr>
          <a:xfrm>
            <a:off x="1197868" y="764704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s-ES" sz="4400" u="sng"/>
              <a:t>DEPORTES COMPLEMENTARIOS</a:t>
            </a:r>
            <a:endParaRPr/>
          </a:p>
          <a:p>
            <a:pPr indent="-1523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El deporte complementario programado para el curso 2025/2026 aún no está definido (coste también por determinar).</a:t>
            </a:r>
            <a:endParaRPr b="1" sz="4400" u="sng"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 u="sng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SEGURO DE ACCIDENTES</a:t>
            </a:r>
            <a:endParaRPr/>
          </a:p>
        </p:txBody>
      </p:sp>
      <p:sp>
        <p:nvSpPr>
          <p:cNvPr id="166" name="Google Shape;166;p15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152347" lvl="0" marL="30474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Prima de </a:t>
            </a:r>
            <a:r>
              <a:rPr b="1" lang="es-ES"/>
              <a:t>25€</a:t>
            </a:r>
            <a:r>
              <a:rPr lang="es-ES"/>
              <a:t>.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Pago a través de la </a:t>
            </a:r>
            <a:r>
              <a:rPr b="1" lang="es-ES"/>
              <a:t>tienda</a:t>
            </a:r>
            <a:r>
              <a:rPr lang="es-ES"/>
              <a:t> del sitio </a:t>
            </a:r>
            <a:r>
              <a:rPr b="1" lang="es-ES"/>
              <a:t>web</a:t>
            </a:r>
            <a:r>
              <a:rPr lang="es-ES"/>
              <a:t> hasta el 19 de septiembre. (</a:t>
            </a:r>
            <a:r>
              <a:rPr lang="es-ES" u="sng">
                <a:solidFill>
                  <a:schemeClr val="hlink"/>
                </a:solidFill>
                <a:hlinkClick r:id="rId3"/>
              </a:rPr>
              <a:t>https://www.lacedes.com/categoria-producto/seguro-escolar/</a:t>
            </a:r>
            <a:r>
              <a:rPr lang="es-ES"/>
              <a:t>)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NORMAS BÁSICAS DE FUNCIONAMIENTO</a:t>
            </a:r>
            <a:endParaRPr/>
          </a:p>
        </p:txBody>
      </p:sp>
      <p:sp>
        <p:nvSpPr>
          <p:cNvPr id="172" name="Google Shape;172;p16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04747" lvl="0" marL="30474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Cumplimiento de la uniformidad (obligatorio el uso exclusivo de prendas del nuevo uniforme).</a:t>
            </a:r>
            <a:endParaRPr/>
          </a:p>
          <a:p>
            <a:pPr indent="-1523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Justificación de faltas por escrito (correo electrónico) y agenda.</a:t>
            </a:r>
            <a:endParaRPr/>
          </a:p>
          <a:p>
            <a:pPr indent="-1523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Prohibida la entrada de dispositivos electrónicos (consolas, móviles, relojes con cámara, etc.).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ENTREGA DE LIBROS DE TEXTO</a:t>
            </a:r>
            <a:endParaRPr/>
          </a:p>
        </p:txBody>
      </p:sp>
      <p:sp>
        <p:nvSpPr>
          <p:cNvPr id="178" name="Google Shape;178;p18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04747" lvl="0" marL="30474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Los libros reservados se entregarán tan pronto como se justifique el pago.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Comunicación del mismo mediante correo electrónico.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Prohibido escribir, subrayar, anotar, etc. en los libros prestados por el Centro.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0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ACTUALIZACIÓN DE DATOS PERSONALES DE CONTACTO</a:t>
            </a:r>
            <a:endParaRPr/>
          </a:p>
        </p:txBody>
      </p:sp>
      <p:sp>
        <p:nvSpPr>
          <p:cNvPr id="184" name="Google Shape;184;p20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rPr lang="es-ES"/>
              <a:t>Es muy importante notificar cualquier cambio en los datos personales de contacto (especialmente dirección, números de teléfono o direcciones de correo electrónico). 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rPr lang="es-ES"/>
              <a:t>Puede hacerse fácilmente mediante un </a:t>
            </a:r>
            <a:r>
              <a:rPr b="1" lang="es-ES"/>
              <a:t>correo electrónico </a:t>
            </a:r>
            <a:r>
              <a:rPr lang="es-ES"/>
              <a:t>dirigido a mí y a la Secretaría del Centro (</a:t>
            </a:r>
            <a:r>
              <a:rPr lang="es-ES" u="sng">
                <a:solidFill>
                  <a:schemeClr val="hlink"/>
                </a:solidFill>
                <a:hlinkClick r:id="rId3"/>
              </a:rPr>
              <a:t>secretaria.academia@lacedes.com</a:t>
            </a:r>
            <a:r>
              <a:rPr lang="es-ES"/>
              <a:t>).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DIRECCIONES DE CONTACTO</a:t>
            </a:r>
            <a:endParaRPr/>
          </a:p>
        </p:txBody>
      </p:sp>
      <p:sp>
        <p:nvSpPr>
          <p:cNvPr id="190" name="Google Shape;190;p24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04747" lvl="0" marL="30474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s-ES" u="sng">
                <a:solidFill>
                  <a:schemeClr val="hlink"/>
                </a:solidFill>
                <a:hlinkClick r:id="rId3"/>
              </a:rPr>
              <a:t>jcvilches@lacedes.com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 u="sng">
                <a:solidFill>
                  <a:schemeClr val="hlink"/>
                </a:solidFill>
                <a:hlinkClick r:id="rId4"/>
              </a:rPr>
              <a:t>direccion.academia@lacedes.com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 u="sng">
                <a:solidFill>
                  <a:schemeClr val="hlink"/>
                </a:solidFill>
                <a:hlinkClick r:id="rId5"/>
              </a:rPr>
              <a:t>jefatura.academia@lacedes.com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 u="sng">
                <a:solidFill>
                  <a:schemeClr val="hlink"/>
                </a:solidFill>
                <a:hlinkClick r:id="rId6"/>
              </a:rPr>
              <a:t>secretaria.academia@lacedes.com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 u="sng">
                <a:solidFill>
                  <a:schemeClr val="hlink"/>
                </a:solidFill>
                <a:hlinkClick r:id="rId7"/>
              </a:rPr>
              <a:t>empresa@lacedes.com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 u="sng">
                <a:solidFill>
                  <a:schemeClr val="hlink"/>
                </a:solidFill>
                <a:hlinkClick r:id="rId8"/>
              </a:rPr>
              <a:t>servicios@lacedes.com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 u="sng">
                <a:solidFill>
                  <a:schemeClr val="hlink"/>
                </a:solidFill>
                <a:hlinkClick r:id="rId9"/>
              </a:rPr>
              <a:t>extraescolares@lacedes.com</a:t>
            </a:r>
            <a:br>
              <a:rPr lang="es-ES"/>
            </a:b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MATERIAL</a:t>
            </a:r>
            <a:endParaRPr/>
          </a:p>
        </p:txBody>
      </p:sp>
      <p:sp>
        <p:nvSpPr>
          <p:cNvPr id="112" name="Google Shape;112;p6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 fontScale="92500" lnSpcReduction="10000"/>
          </a:bodyPr>
          <a:lstStyle/>
          <a:p>
            <a:pPr indent="-304747" lvl="0" marL="30474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Aportación para adquisición de material y mejora de equipamiento (</a:t>
            </a:r>
            <a:r>
              <a:rPr b="1" lang="es-ES"/>
              <a:t>70€</a:t>
            </a:r>
            <a:r>
              <a:rPr lang="es-ES"/>
              <a:t>). La agenda escolar se incluye en el material proporcionado por el Centro.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r>
              <a:rPr lang="es-ES"/>
              <a:t>Pago a través de la sección </a:t>
            </a:r>
            <a:r>
              <a:rPr b="1" lang="es-ES"/>
              <a:t>tienda </a:t>
            </a:r>
            <a:r>
              <a:rPr lang="es-ES"/>
              <a:t>de la web hasta el 11 de octubre. (</a:t>
            </a:r>
            <a:r>
              <a:rPr lang="es-ES" u="sng">
                <a:solidFill>
                  <a:schemeClr val="hlink"/>
                </a:solidFill>
                <a:hlinkClick r:id="rId3"/>
              </a:rPr>
              <a:t>https://www.lacedes.com/tienda/</a:t>
            </a:r>
            <a:r>
              <a:rPr lang="es-ES"/>
              <a:t>)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r>
              <a:rPr lang="es-ES"/>
              <a:t>Envío del justificante al tutor. (</a:t>
            </a:r>
            <a:r>
              <a:rPr b="1" lang="es-ES"/>
              <a:t>email</a:t>
            </a:r>
            <a:r>
              <a:rPr lang="es-ES"/>
              <a:t>)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r>
              <a:rPr lang="es-ES"/>
              <a:t>* Bolsa de aseo personal (desodorante roll, agua de colonia…)*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SERVICIOS COMPLEMENTARIOS</a:t>
            </a:r>
            <a:endParaRPr/>
          </a:p>
        </p:txBody>
      </p:sp>
      <p:sp>
        <p:nvSpPr>
          <p:cNvPr id="119" name="Google Shape;119;p7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b="1" lang="es-ES" sz="4000" u="sng"/>
              <a:t>AULA MATINAL </a:t>
            </a:r>
            <a:endParaRPr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b="1" sz="4000" u="sng"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A partir de las </a:t>
            </a:r>
            <a:r>
              <a:rPr b="1" lang="es-ES"/>
              <a:t>7.30 am.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Prioritaria para los usuarios habituales (</a:t>
            </a:r>
            <a:r>
              <a:rPr b="1" lang="es-ES"/>
              <a:t>58€ al mes</a:t>
            </a:r>
            <a:r>
              <a:rPr lang="es-ES"/>
              <a:t>). Los esporádicos solo podrán hacer uso si el aforo lo permite (</a:t>
            </a:r>
            <a:r>
              <a:rPr b="1" lang="es-ES"/>
              <a:t>5€ al día</a:t>
            </a:r>
            <a:r>
              <a:rPr lang="es-ES"/>
              <a:t>). También disponible un bono de </a:t>
            </a:r>
            <a:r>
              <a:rPr b="1" lang="es-ES"/>
              <a:t>10 usos alternos (40€</a:t>
            </a:r>
            <a:r>
              <a:rPr lang="es-ES"/>
              <a:t>).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/>
          <p:nvPr>
            <p:ph idx="1" type="body"/>
          </p:nvPr>
        </p:nvSpPr>
        <p:spPr>
          <a:xfrm>
            <a:off x="1015735" y="980728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s-ES" sz="4400" u="sng"/>
              <a:t>COMEDOR</a:t>
            </a:r>
            <a:endParaRPr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 u="sng"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Desde las </a:t>
            </a:r>
            <a:r>
              <a:rPr b="1" lang="es-ES"/>
              <a:t>14.00</a:t>
            </a:r>
            <a:r>
              <a:rPr lang="es-ES"/>
              <a:t> </a:t>
            </a:r>
            <a:r>
              <a:rPr b="1" lang="es-ES"/>
              <a:t>pm</a:t>
            </a:r>
            <a:r>
              <a:rPr lang="es-ES"/>
              <a:t> hasta las </a:t>
            </a:r>
            <a:r>
              <a:rPr b="1" lang="es-ES"/>
              <a:t>16.00</a:t>
            </a:r>
            <a:r>
              <a:rPr lang="es-ES"/>
              <a:t> </a:t>
            </a:r>
            <a:r>
              <a:rPr b="1" lang="es-ES"/>
              <a:t>pm</a:t>
            </a:r>
            <a:r>
              <a:rPr lang="es-ES"/>
              <a:t> (13.00 a 15.00 pm en el horario de verano).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Prioritaria para los usuarios habituales (</a:t>
            </a:r>
            <a:r>
              <a:rPr b="1" lang="es-ES"/>
              <a:t>129€ al mes</a:t>
            </a:r>
            <a:r>
              <a:rPr lang="es-ES"/>
              <a:t>). Los esporádicos solo podrán hacer uso si el aforo lo permite (</a:t>
            </a:r>
            <a:r>
              <a:rPr b="1" lang="es-ES"/>
              <a:t>9€ al día</a:t>
            </a:r>
            <a:r>
              <a:rPr lang="es-ES"/>
              <a:t>).</a:t>
            </a:r>
            <a:endParaRPr b="1" u="sng"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 u="sng"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 u="sng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/>
          <p:nvPr>
            <p:ph idx="1" type="body"/>
          </p:nvPr>
        </p:nvSpPr>
        <p:spPr>
          <a:xfrm>
            <a:off x="1015735" y="90872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 fontScale="92500" lnSpcReduction="10000"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s-ES" sz="4400" u="sng"/>
              <a:t>TRANSPORTE ESCOLAR</a:t>
            </a:r>
            <a:endParaRPr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 sz="4400" u="sng"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Exclusivamente para usuarios habituales: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54545"/>
              <a:buNone/>
            </a:pPr>
            <a:r>
              <a:rPr b="1" lang="es-ES"/>
              <a:t>	67€/ mes por ida y vuelta.</a:t>
            </a:r>
            <a:endParaRPr b="1" sz="4400"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54545"/>
              <a:buNone/>
            </a:pPr>
            <a:r>
              <a:rPr b="1" lang="es-ES"/>
              <a:t>	42€/ mes por único viaje.</a:t>
            </a:r>
            <a:endParaRPr b="1" sz="4400"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ct val="100000"/>
              <a:buNone/>
            </a:pPr>
            <a:br>
              <a:rPr lang="es-ES" sz="4400"/>
            </a:br>
            <a:endParaRPr b="1" sz="4400" u="sng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 txBox="1"/>
          <p:nvPr>
            <p:ph idx="1" type="body"/>
          </p:nvPr>
        </p:nvSpPr>
        <p:spPr>
          <a:xfrm>
            <a:off x="1125860" y="1412776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s-ES" sz="4400" u="sng"/>
              <a:t>ACTIVIDADES EXTRAESCOLARES</a:t>
            </a:r>
            <a:endParaRPr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 u="sng"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Calendario y precios publicados en el </a:t>
            </a:r>
            <a:r>
              <a:rPr lang="es-ES" u="sng">
                <a:solidFill>
                  <a:schemeClr val="hlink"/>
                </a:solidFill>
                <a:hlinkClick r:id="rId3"/>
              </a:rPr>
              <a:t>sitio web</a:t>
            </a:r>
            <a:r>
              <a:rPr lang="es-ES"/>
              <a:t> del Centro.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4400"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Información e inscripción a través del correspondiente </a:t>
            </a:r>
            <a:r>
              <a:rPr lang="es-ES" u="sng">
                <a:solidFill>
                  <a:schemeClr val="hlink"/>
                </a:solidFill>
                <a:hlinkClick r:id="rId4"/>
              </a:rPr>
              <a:t>formulario</a:t>
            </a:r>
            <a:r>
              <a:rPr lang="es-ES"/>
              <a:t>.</a:t>
            </a:r>
            <a:endParaRPr b="1" sz="4400" u="sng"/>
          </a:p>
          <a:p>
            <a:pPr indent="0" lvl="0" marL="0" rtl="0" algn="ctr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 u="sng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b="1" lang="es-ES"/>
              <a:t>PAGOS</a:t>
            </a:r>
            <a:endParaRPr/>
          </a:p>
        </p:txBody>
      </p:sp>
      <p:sp>
        <p:nvSpPr>
          <p:cNvPr id="143" name="Google Shape;143;p11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 lnSpcReduction="10000"/>
          </a:bodyPr>
          <a:lstStyle/>
          <a:p>
            <a:pPr indent="-304747" lvl="0" marL="30474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El pago de todos los servicios se hará exclusivamente por transferencia bancaria al número de cuenta: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rPr lang="es-ES"/>
              <a:t>	</a:t>
            </a:r>
            <a:r>
              <a:rPr b="1" lang="es-ES"/>
              <a:t>ES66 3190 0090 7451 8407 7625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Concepto: servicio contratado, mes, nombre del alumno y curso.</a:t>
            </a:r>
            <a:endParaRPr/>
          </a:p>
          <a:p>
            <a:pPr indent="-1523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 u="sng"/>
              <a:t>10%</a:t>
            </a:r>
            <a:r>
              <a:rPr lang="es-ES"/>
              <a:t> de descuento para </a:t>
            </a:r>
            <a:r>
              <a:rPr lang="es-ES" u="sng"/>
              <a:t>familias numerosas </a:t>
            </a:r>
            <a:r>
              <a:rPr lang="es-ES"/>
              <a:t>(si todos los niños son usuarios).</a:t>
            </a:r>
            <a:br>
              <a:rPr lang="es-ES"/>
            </a:b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AMPA</a:t>
            </a:r>
            <a:endParaRPr/>
          </a:p>
        </p:txBody>
      </p:sp>
      <p:sp>
        <p:nvSpPr>
          <p:cNvPr id="149" name="Google Shape;149;p12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04747" lvl="0" marL="304747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Esencial para el buen funcionamiento del Centro.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Cuota de ingreso (</a:t>
            </a:r>
            <a:r>
              <a:rPr b="1" lang="es-ES"/>
              <a:t>30€ anuales por familia</a:t>
            </a:r>
            <a:r>
              <a:rPr lang="es-ES"/>
              <a:t>).</a:t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Pago mediante transferencia bancaria.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rPr lang="es-ES"/>
              <a:t>	</a:t>
            </a:r>
            <a:r>
              <a:rPr b="1" lang="es-ES"/>
              <a:t>ES51 3190 0090 7650 3952 1413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Cumplimentación del correspondiente </a:t>
            </a:r>
            <a:r>
              <a:rPr lang="es-ES" u="sng">
                <a:solidFill>
                  <a:schemeClr val="hlink"/>
                </a:solidFill>
                <a:hlinkClick r:id="rId3"/>
              </a:rPr>
              <a:t>formulario</a:t>
            </a:r>
            <a:r>
              <a:rPr lang="es-ES"/>
              <a:t> en el sitio web de la AMPA.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es-ES"/>
              <a:t>ACTIVIDADES COMPLEMENTARIAS</a:t>
            </a:r>
            <a:endParaRPr/>
          </a:p>
        </p:txBody>
      </p:sp>
      <p:sp>
        <p:nvSpPr>
          <p:cNvPr id="155" name="Google Shape;155;p13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 lnSpcReduction="10000"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s-ES" sz="4400" u="sng"/>
              <a:t>NATIVO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rPr lang="es-ES"/>
              <a:t>Asistente nativo de conversación en Lengua Inglesa.</a:t>
            </a:r>
            <a:endParaRPr/>
          </a:p>
          <a:p>
            <a:pPr indent="-1523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304747" lvl="0" marL="304747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es-ES"/>
              <a:t>Toda la información en el </a:t>
            </a:r>
            <a:r>
              <a:rPr lang="es-ES" u="sng">
                <a:solidFill>
                  <a:schemeClr val="hlink"/>
                </a:solidFill>
                <a:hlinkClick r:id="rId3"/>
              </a:rPr>
              <a:t>formulario de inscripción</a:t>
            </a:r>
            <a:r>
              <a:rPr lang="es-ES" u="sng"/>
              <a:t> (</a:t>
            </a:r>
            <a:r>
              <a:rPr lang="es-ES" u="sng">
                <a:solidFill>
                  <a:schemeClr val="hlink"/>
                </a:solidFill>
                <a:hlinkClick r:id="rId4"/>
              </a:rPr>
              <a:t>https://ampacedes.wordpress.com/actividades-2/</a:t>
            </a:r>
            <a:r>
              <a:rPr lang="es-ES" u="sng"/>
              <a:t>)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rPr lang="es-ES"/>
              <a:t>Gestionado por la AMPA.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Presentación de la inauguración de la clas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2025-09-02T09:36:18Z</dcterms:created>
  <dc:creator>juan carlos vilches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7.40628E7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