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28"/>
  </p:notesMasterIdLst>
  <p:handoutMasterIdLst>
    <p:handoutMasterId r:id="rId29"/>
  </p:handoutMasterIdLst>
  <p:sldIdLst>
    <p:sldId id="257" r:id="rId2"/>
    <p:sldId id="258" r:id="rId3"/>
    <p:sldId id="260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1" r:id="rId14"/>
    <p:sldId id="272" r:id="rId15"/>
    <p:sldId id="273" r:id="rId16"/>
    <p:sldId id="268" r:id="rId17"/>
    <p:sldId id="269" r:id="rId18"/>
    <p:sldId id="274" r:id="rId19"/>
    <p:sldId id="275" r:id="rId20"/>
    <p:sldId id="276" r:id="rId21"/>
    <p:sldId id="277" r:id="rId22"/>
    <p:sldId id="278" r:id="rId23"/>
    <p:sldId id="282" r:id="rId24"/>
    <p:sldId id="279" r:id="rId25"/>
    <p:sldId id="280" r:id="rId26"/>
    <p:sldId id="281" r:id="rId27"/>
  </p:sldIdLst>
  <p:sldSz cx="12188825" cy="6858000"/>
  <p:notesSz cx="6858000" cy="9144000"/>
  <p:defaultTextStyle>
    <a:defPPr rtl="0">
      <a:defRPr lang="es-e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182" autoAdjust="0"/>
  </p:normalViewPr>
  <p:slideViewPr>
    <p:cSldViewPr showGuides="1">
      <p:cViewPr varScale="1">
        <p:scale>
          <a:sx n="81" d="100"/>
          <a:sy n="81" d="100"/>
        </p:scale>
        <p:origin x="754" y="6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3252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4581445-4071-4DA6-807C-9B9D9EE2AFE0}" type="datetime1">
              <a:rPr lang="es-ES" smtClean="0">
                <a:solidFill>
                  <a:schemeClr val="tx2"/>
                </a:solidFill>
              </a:rPr>
              <a:t>04/09/2025</a:t>
            </a:fld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es-ES">
                <a:solidFill>
                  <a:schemeClr val="tx2"/>
                </a:solidFill>
              </a:rPr>
              <a:t>‹Nº›</a:t>
            </a:fld>
            <a:endParaRPr lang="es-E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672B92B9-0BD8-4AB2-AA33-BC48A23B8A04}" type="datetime1">
              <a:rPr lang="es-ES" noProof="0" smtClean="0"/>
              <a:t>04/09/2025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es-ES" noProof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s-ES" smtClean="0"/>
              <a:pPr rtl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82347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4804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s-ES" smtClean="0"/>
              <a:pPr rtl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14029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s-ES" smtClean="0"/>
              <a:pPr rtl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56242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s-ES" smtClean="0"/>
              <a:pPr rtl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69843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s-ES" smtClean="0"/>
              <a:pPr rtl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3124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s-ES" smtClean="0"/>
              <a:pPr rtl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90344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s-ES" smtClean="0"/>
              <a:pPr rtl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502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s-ES" smtClean="0"/>
              <a:pPr rtl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3264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ángulo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es-ES" noProof="0" dirty="0"/>
            </a:p>
          </p:txBody>
        </p:sp>
        <p:grpSp>
          <p:nvGrpSpPr>
            <p:cNvPr id="12" name="Grupo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Imagen 8" descr="Libros apilado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ángulo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702738-2322-469A-B933-AE0528DCDF1B}" type="datetime1">
              <a:rPr lang="es-ES" noProof="0" smtClean="0"/>
              <a:t>04/09/2025</a:t>
            </a:fld>
            <a:endParaRPr lang="es-ES" noProof="0" dirty="0"/>
          </a:p>
        </p:txBody>
      </p:sp>
      <p:sp>
        <p:nvSpPr>
          <p:cNvPr id="7" name="Marcador de posición de pie de pá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11" name="Marcador de posición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FF88A1-5E51-4CC2-8EE5-868FD055FEFE}" type="datetime1">
              <a:rPr lang="es-ES" noProof="0" smtClean="0"/>
              <a:t>04/09/2025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3A0803-D2E9-4E0C-BEA2-45E85428BC63}" type="datetime1">
              <a:rPr lang="es-ES" noProof="0" smtClean="0"/>
              <a:t>04/09/2025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E59B34-6A7F-44E9-B09D-AB0102A7D0C8}" type="datetime1">
              <a:rPr lang="es-ES" noProof="0" smtClean="0"/>
              <a:t>04/09/2025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cabezado de secció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ángulo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es-ES" noProof="0" dirty="0"/>
            </a:p>
          </p:txBody>
        </p:sp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ángulo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b="0" noProof="0" dirty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Imagen 4" descr="Libros apilado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933840-35B2-40B4-858E-99081AF3E99C}" type="datetime1">
              <a:rPr lang="es-ES" noProof="0" smtClean="0"/>
              <a:t>04/09/2025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buFont typeface="Century Gothic" panose="020B0502020202020204" pitchFamily="34" charset="0"/>
              <a:buChar char="–"/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  <a:p>
            <a:pPr lvl="8" rtl="0"/>
            <a:endParaRPr lang="es-ES" noProof="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67B639-8212-42BD-8C4D-B9F216AE9493}" type="datetime1">
              <a:rPr lang="es-ES" noProof="0" smtClean="0"/>
              <a:t>04/09/2025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3D8850-0FEB-4D45-A71C-77139FFD196F}" type="datetime1">
              <a:rPr lang="es-ES" noProof="0" smtClean="0"/>
              <a:t>04/09/2025</a:t>
            </a:fld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71D217-6800-4023-BB72-23C2D8C44CAB}" type="datetime1">
              <a:rPr lang="es-ES" noProof="0" smtClean="0"/>
              <a:t>04/09/2025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A3839D-3825-4B11-9F35-9863CC1E705D}" type="datetime1">
              <a:rPr lang="es-ES" noProof="0" smtClean="0"/>
              <a:t>04/09/2025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418976" indent="-285750">
              <a:buFont typeface="Century Gothic" panose="020B0502020202020204" pitchFamily="34" charset="0"/>
              <a:buChar char="–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9E77C8-ECB9-43A2-B866-9F93B70412AD}" type="datetime1">
              <a:rPr lang="es-ES" noProof="0" smtClean="0"/>
              <a:t>04/09/2025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B4EE502-D2E0-483E-B7B5-55E2E3202334}" type="datetime1">
              <a:rPr lang="es-ES" noProof="0" smtClean="0"/>
              <a:t>04/09/2025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ángulo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8" name="Rectángulo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99A194EE-8823-4C71-9F2B-FC48C0496596}" type="datetime1">
              <a:rPr lang="es-ES" noProof="0" smtClean="0"/>
              <a:t>04/09/2025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cedes.com/actividades-extraescolare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forms/d/e/1FAIpQLSey6ZMAwgADhnLPqlVyTWQ5hwCBhf_vndXj3AS9fDdql_YlSw/viewform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e/1FAIpQLScpp9iXaGltk_76x-lQpQY5PKWLldxao6WGxHljjIX2kNzUhg/viewfor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mpacedes.wordpress.com/actividades-2/" TargetMode="External"/><Relationship Id="rId2" Type="http://schemas.openxmlformats.org/officeDocument/2006/relationships/hyperlink" Target="https://docs.google.com/forms/d/e/1FAIpQLSdhMC3nnm5Kf-bOCcJL6C_Vpzj83uh5zgjQ030td5ME-VlkxA/viewfor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cedes.com/categoria-producto/seguro-escolar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cvilches@lacedes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secretaria@lacedes.com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mailto:extraescolares@lacedes.com" TargetMode="External"/><Relationship Id="rId3" Type="http://schemas.openxmlformats.org/officeDocument/2006/relationships/hyperlink" Target="mailto:direccion.academia@lacedes.com" TargetMode="External"/><Relationship Id="rId7" Type="http://schemas.openxmlformats.org/officeDocument/2006/relationships/hyperlink" Target="mailto:servicios@lacedes.com" TargetMode="External"/><Relationship Id="rId2" Type="http://schemas.openxmlformats.org/officeDocument/2006/relationships/hyperlink" Target="mailto:jcvilches@lacedes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mpresa@lacedes.com" TargetMode="External"/><Relationship Id="rId5" Type="http://schemas.openxmlformats.org/officeDocument/2006/relationships/hyperlink" Target="mailto:secretaria.academia@lacedes.com" TargetMode="External"/><Relationship Id="rId4" Type="http://schemas.openxmlformats.org/officeDocument/2006/relationships/hyperlink" Target="mailto:jefatura.academia@lacedes.com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cedes.com/tienda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26260" y="14848"/>
            <a:ext cx="3879362" cy="1512442"/>
          </a:xfrm>
        </p:spPr>
        <p:txBody>
          <a:bodyPr rtlCol="0"/>
          <a:lstStyle/>
          <a:p>
            <a:pPr rtl="0"/>
            <a:r>
              <a:rPr lang="es-ES" b="1" dirty="0"/>
              <a:t>CURSO 3ºB </a:t>
            </a:r>
            <a:br>
              <a:rPr lang="es-ES" dirty="0"/>
            </a:br>
            <a:r>
              <a:rPr lang="es-ES" sz="3600" dirty="0"/>
              <a:t>AULA 23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C07A6EB-CF44-5719-8FE2-ED99CAD09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118"/>
            <a:ext cx="4628849" cy="694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1125860" y="1412776"/>
            <a:ext cx="10157354" cy="4470400"/>
          </a:xfrm>
        </p:spPr>
        <p:txBody>
          <a:bodyPr rtlCol="0">
            <a:normAutofit/>
          </a:bodyPr>
          <a:lstStyle/>
          <a:p>
            <a:pPr marL="0" indent="0" algn="ctr" rtl="0">
              <a:buNone/>
            </a:pPr>
            <a:r>
              <a:rPr lang="es-ES" sz="4400" b="1" u="sng" dirty="0"/>
              <a:t>ACTIVIDADES EXTRAESCOLARES</a:t>
            </a:r>
          </a:p>
          <a:p>
            <a:pPr marL="0" indent="0" algn="ctr" rtl="0">
              <a:buNone/>
            </a:pPr>
            <a:endParaRPr lang="es-ES" sz="4400" b="1" u="sng" dirty="0"/>
          </a:p>
          <a:p>
            <a:r>
              <a:rPr lang="es-ES" dirty="0"/>
              <a:t>Calendario y precios publicados en el </a:t>
            </a:r>
            <a:r>
              <a:rPr lang="es-ES" u="sng" dirty="0">
                <a:hlinkClick r:id="rId3"/>
              </a:rPr>
              <a:t>sitio web</a:t>
            </a:r>
            <a:r>
              <a:rPr lang="es-ES" dirty="0"/>
              <a:t> del Centro.</a:t>
            </a:r>
          </a:p>
          <a:p>
            <a:pPr marL="0" indent="0">
              <a:buNone/>
            </a:pPr>
            <a:endParaRPr lang="es-ES" sz="4400" dirty="0"/>
          </a:p>
          <a:p>
            <a:r>
              <a:rPr lang="es-ES" dirty="0"/>
              <a:t>Información e inscripción a través del correspondiente </a:t>
            </a:r>
            <a:r>
              <a:rPr lang="es-ES" u="sng" dirty="0">
                <a:hlinkClick r:id="rId4"/>
              </a:rPr>
              <a:t>formulario</a:t>
            </a:r>
            <a:r>
              <a:rPr lang="es-ES" dirty="0"/>
              <a:t>.</a:t>
            </a:r>
            <a:endParaRPr lang="es-ES" sz="4400" b="1" u="sng" dirty="0"/>
          </a:p>
          <a:p>
            <a:pPr marL="0" indent="0" algn="ctr" rtl="0">
              <a:buNone/>
            </a:pPr>
            <a:endParaRPr lang="es-ES" sz="4400" b="1" u="sng" dirty="0"/>
          </a:p>
        </p:txBody>
      </p:sp>
    </p:spTree>
    <p:extLst>
      <p:ext uri="{BB962C8B-B14F-4D97-AF65-F5344CB8AC3E}">
        <p14:creationId xmlns:p14="http://schemas.microsoft.com/office/powerpoint/2010/main" val="109724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C665BA-C99A-3E3B-4F52-FFFDE8993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PAGOS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4E16AE-FE39-3B01-C9AF-5DF9A9001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El pago de todos los servicios se hará exclusivamente por transferencia bancaria al número de cuenta: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b="1" dirty="0"/>
              <a:t>ES66 3190 0090 7451 8407 7625</a:t>
            </a:r>
          </a:p>
          <a:p>
            <a:pPr marL="0" indent="0">
              <a:buNone/>
            </a:pPr>
            <a:endParaRPr lang="es-ES" b="1" dirty="0"/>
          </a:p>
          <a:p>
            <a:r>
              <a:rPr lang="es-ES" dirty="0"/>
              <a:t>Concepto: servicio contratado, mes, nombre del alumno y curso.</a:t>
            </a:r>
          </a:p>
          <a:p>
            <a:endParaRPr lang="es-ES" dirty="0"/>
          </a:p>
          <a:p>
            <a:r>
              <a:rPr lang="es-ES" u="sng" dirty="0"/>
              <a:t>10%</a:t>
            </a:r>
            <a:r>
              <a:rPr lang="es-ES" dirty="0"/>
              <a:t> de descuento para </a:t>
            </a:r>
            <a:r>
              <a:rPr lang="es-ES" u="sng" dirty="0"/>
              <a:t>familias numerosas </a:t>
            </a:r>
            <a:r>
              <a:rPr lang="es-ES" dirty="0"/>
              <a:t>(si todos los niños son usuarios).</a:t>
            </a: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78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42B82C-7F53-122F-9F2B-C2CB9CA7C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AMPA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C0A092-177A-6899-676A-1745C4A2E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Esencial para el buen funcionamiento del Centro.</a:t>
            </a:r>
          </a:p>
          <a:p>
            <a:r>
              <a:rPr lang="es-ES" dirty="0"/>
              <a:t>Cuota de ingreso (</a:t>
            </a:r>
            <a:r>
              <a:rPr lang="es-ES" b="1" dirty="0"/>
              <a:t>30€ anuales por familia</a:t>
            </a:r>
            <a:r>
              <a:rPr lang="es-ES" dirty="0"/>
              <a:t>).</a:t>
            </a:r>
          </a:p>
          <a:p>
            <a:r>
              <a:rPr lang="es-ES" dirty="0"/>
              <a:t>Pago mediante transferencia bancaria.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b="1" dirty="0"/>
              <a:t>ES51 3190 0090 7650 3952 1413</a:t>
            </a:r>
          </a:p>
          <a:p>
            <a:pPr marL="0" indent="0">
              <a:buNone/>
            </a:pPr>
            <a:endParaRPr lang="es-ES" b="1" dirty="0"/>
          </a:p>
          <a:p>
            <a:r>
              <a:rPr lang="es-ES" dirty="0"/>
              <a:t>Cumplimentación del correspondiente </a:t>
            </a:r>
            <a:r>
              <a:rPr lang="es-ES" u="sng" dirty="0">
                <a:hlinkClick r:id="rId2"/>
              </a:rPr>
              <a:t>formulario</a:t>
            </a:r>
            <a:r>
              <a:rPr lang="es-ES" dirty="0"/>
              <a:t> en el sitio web de la AMPA.</a:t>
            </a:r>
          </a:p>
        </p:txBody>
      </p:sp>
    </p:spTree>
    <p:extLst>
      <p:ext uri="{BB962C8B-B14F-4D97-AF65-F5344CB8AC3E}">
        <p14:creationId xmlns:p14="http://schemas.microsoft.com/office/powerpoint/2010/main" val="398208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F7AF94-F9E6-6FAB-D2FD-BF0A9E96C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ACTIVIDADES COMPLEMENTARIAS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5EFBB6-B050-B18F-144E-43004D181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S" sz="4400" b="1" u="sng" dirty="0"/>
              <a:t>NATIVO</a:t>
            </a:r>
          </a:p>
          <a:p>
            <a:pPr marL="0" indent="0">
              <a:buNone/>
            </a:pPr>
            <a:r>
              <a:rPr lang="es-ES" dirty="0"/>
              <a:t>Asistente nativo de conversación en Lengua Inglesa.</a:t>
            </a:r>
          </a:p>
          <a:p>
            <a:endParaRPr lang="es-ES" dirty="0"/>
          </a:p>
          <a:p>
            <a:r>
              <a:rPr lang="es-ES" dirty="0"/>
              <a:t>Toda la información en el </a:t>
            </a:r>
            <a:r>
              <a:rPr lang="es-ES" u="sng" dirty="0">
                <a:hlinkClick r:id="rId2"/>
              </a:rPr>
              <a:t>formulario de inscripción</a:t>
            </a:r>
            <a:r>
              <a:rPr lang="es-ES" u="sng" dirty="0"/>
              <a:t> (</a:t>
            </a:r>
            <a:r>
              <a:rPr lang="es-ES" u="sng" dirty="0">
                <a:hlinkClick r:id="rId3"/>
              </a:rPr>
              <a:t>https://ampacedes.wordpress.com/actividades-2/</a:t>
            </a:r>
            <a:r>
              <a:rPr lang="es-ES" u="sng" dirty="0"/>
              <a:t>)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Gestionado por la AMPA.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2129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3182E8-3752-F10A-9B09-4E71C9637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868" y="764704"/>
            <a:ext cx="10157354" cy="4470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400" b="1" u="sng" dirty="0"/>
              <a:t>DEPORTES COMPLEMENTARIOS</a:t>
            </a:r>
          </a:p>
          <a:p>
            <a:endParaRPr lang="es-ES" dirty="0"/>
          </a:p>
          <a:p>
            <a:r>
              <a:rPr lang="es-ES" dirty="0"/>
              <a:t>El deporte complementario programado para el curso 2025/2026 aún no está definido (coste también por determinar).</a:t>
            </a:r>
            <a:endParaRPr lang="es-ES" sz="4400" b="1" u="sng" dirty="0"/>
          </a:p>
          <a:p>
            <a:pPr marL="0" indent="0" algn="ctr">
              <a:buNone/>
            </a:pPr>
            <a:endParaRPr lang="es-ES" sz="4400" b="1" u="sng" dirty="0"/>
          </a:p>
        </p:txBody>
      </p:sp>
    </p:spTree>
    <p:extLst>
      <p:ext uri="{BB962C8B-B14F-4D97-AF65-F5344CB8AC3E}">
        <p14:creationId xmlns:p14="http://schemas.microsoft.com/office/powerpoint/2010/main" val="339941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103794-FF1A-45F1-A6FA-425717DD0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SEGURO DE ACCIDENTES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ED8663-4784-7D56-325A-20CD429E1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r>
              <a:rPr lang="es-ES" dirty="0"/>
              <a:t>Prima de </a:t>
            </a:r>
            <a:r>
              <a:rPr lang="es-ES" b="1" dirty="0"/>
              <a:t>25€</a:t>
            </a:r>
            <a:r>
              <a:rPr lang="es-ES" dirty="0"/>
              <a:t>.</a:t>
            </a:r>
          </a:p>
          <a:p>
            <a:r>
              <a:rPr lang="es-ES" dirty="0"/>
              <a:t>Pago a través de la </a:t>
            </a:r>
            <a:r>
              <a:rPr lang="es-ES" b="1" dirty="0"/>
              <a:t>tienda</a:t>
            </a:r>
            <a:r>
              <a:rPr lang="es-ES" dirty="0"/>
              <a:t> del sitio </a:t>
            </a:r>
            <a:r>
              <a:rPr lang="es-ES" b="1" dirty="0"/>
              <a:t>web</a:t>
            </a:r>
            <a:r>
              <a:rPr lang="es-ES" dirty="0"/>
              <a:t> hasta el 19 de septiembre. (</a:t>
            </a:r>
            <a:r>
              <a:rPr lang="es-ES" dirty="0">
                <a:hlinkClick r:id="rId2"/>
              </a:rPr>
              <a:t>https://www.lacedes.com/categoria-producto/seguro-escolar/</a:t>
            </a:r>
            <a:r>
              <a:rPr lang="es-ES" dirty="0"/>
              <a:t>)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6405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066AB3-F541-5503-6F2C-1C01A502A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NORMAS BÁSICAS DE FUNCIONAMIENTO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410441-5DBF-A012-DBB0-19E9FA57D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Cumplimiento de la uniformidad (obligatorio el uso exclusivo de prendas del nuevo uniforme).</a:t>
            </a:r>
          </a:p>
          <a:p>
            <a:endParaRPr lang="es-ES" dirty="0"/>
          </a:p>
          <a:p>
            <a:r>
              <a:rPr lang="es-ES" dirty="0"/>
              <a:t>Justificación de faltas por escrito (correo electrónico) y agenda.</a:t>
            </a:r>
          </a:p>
          <a:p>
            <a:endParaRPr lang="es-ES" dirty="0"/>
          </a:p>
          <a:p>
            <a:r>
              <a:rPr lang="es-ES" dirty="0"/>
              <a:t>Prohibida la entrada de dispositivos electrónicos (consolas, móviles, relojes con cámara, etc.).</a:t>
            </a:r>
          </a:p>
        </p:txBody>
      </p:sp>
    </p:spTree>
    <p:extLst>
      <p:ext uri="{BB962C8B-B14F-4D97-AF65-F5344CB8AC3E}">
        <p14:creationId xmlns:p14="http://schemas.microsoft.com/office/powerpoint/2010/main" val="211627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3FEC80-F897-8A56-2F5A-6303F5E80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860" y="2387600"/>
            <a:ext cx="10157354" cy="4470400"/>
          </a:xfrm>
        </p:spPr>
        <p:txBody>
          <a:bodyPr/>
          <a:lstStyle/>
          <a:p>
            <a:r>
              <a:rPr lang="es-ES" dirty="0"/>
              <a:t>Entrega de exámenes por tandas para su revisión en casa.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Vigilancia ante comportamientos disruptivos en la convivencia.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202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DF78A3-4A98-9B4A-5D3B-807C07269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ENTREGA DE LIBROS DE TEXTO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808A35-2A3B-5EAE-DC11-9CBA4747A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Los libros reservados se entregarán tan pronto como se justifique el pago.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Comunicación del mismo mediante correo electrónico.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Prohibido escribir, subrayar, anotar, etc. en los libros prestados por el Centro.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8823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309524-54F0-86AF-359D-F55B4B2E1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NOTIFICACIÓN DE ALERGIAS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E69E20-9580-7EFC-9A10-9F860E72B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Es esencial actualizar esta información en caso de que haya algún cambio respecto al curso anterior.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Si corresponde, habrá de cumplimentarse una nueva ficha.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9413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¡Bienvenidos a los padres/madres!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1786598" y="2069529"/>
            <a:ext cx="8208912" cy="3772818"/>
          </a:xfrm>
        </p:spPr>
        <p:txBody>
          <a:bodyPr rtlCol="0">
            <a:noAutofit/>
          </a:bodyPr>
          <a:lstStyle/>
          <a:p>
            <a:pPr marL="0" indent="0" algn="ctr" rtl="0">
              <a:buNone/>
            </a:pPr>
            <a:r>
              <a:rPr lang="es-ES" sz="3600" dirty="0"/>
              <a:t>JUAN CARLOS VILCHES </a:t>
            </a:r>
            <a:r>
              <a:rPr lang="es-ES" sz="3600" dirty="0">
                <a:sym typeface="Wingdings" panose="05000000000000000000" pitchFamily="2" charset="2"/>
              </a:rPr>
              <a:t> </a:t>
            </a:r>
            <a:r>
              <a:rPr lang="es-ES" sz="3600" b="1" dirty="0">
                <a:sym typeface="Wingdings" panose="05000000000000000000" pitchFamily="2" charset="2"/>
              </a:rPr>
              <a:t>VILCHES</a:t>
            </a:r>
          </a:p>
          <a:p>
            <a:pPr marL="0" indent="0" algn="ctr" rtl="0">
              <a:buNone/>
            </a:pPr>
            <a:r>
              <a:rPr lang="es-ES" sz="3600" b="1" dirty="0">
                <a:sym typeface="Wingdings" panose="05000000000000000000" pitchFamily="2" charset="2"/>
                <a:hlinkClick r:id="rId3"/>
              </a:rPr>
              <a:t>jcvilches@lacedes.com</a:t>
            </a:r>
            <a:endParaRPr lang="es-ES" sz="3600" b="1" dirty="0">
              <a:sym typeface="Wingdings" panose="05000000000000000000" pitchFamily="2" charset="2"/>
            </a:endParaRPr>
          </a:p>
          <a:p>
            <a:pPr marL="0" indent="0" algn="ctr" rtl="0">
              <a:buNone/>
            </a:pPr>
            <a:r>
              <a:rPr lang="es-ES" sz="3600" b="1" dirty="0">
                <a:sym typeface="Wingdings" panose="05000000000000000000" pitchFamily="2" charset="2"/>
              </a:rPr>
              <a:t>670 216 218 </a:t>
            </a:r>
          </a:p>
          <a:p>
            <a:pPr marL="0" indent="0" algn="ctr" rtl="0">
              <a:buNone/>
            </a:pPr>
            <a:r>
              <a:rPr lang="es-ES" sz="3600" b="1" dirty="0">
                <a:sym typeface="Wingdings" panose="05000000000000000000" pitchFamily="2" charset="2"/>
              </a:rPr>
              <a:t>LUNES: 18.00 a 19.00</a:t>
            </a:r>
          </a:p>
        </p:txBody>
      </p:sp>
      <p:pic>
        <p:nvPicPr>
          <p:cNvPr id="1030" name="Picture 6" descr="Reunión - Iconos gratis de personas">
            <a:extLst>
              <a:ext uri="{FF2B5EF4-FFF2-40B4-BE49-F238E27FC236}">
                <a16:creationId xmlns:a16="http://schemas.microsoft.com/office/drawing/2014/main" id="{748FD257-F416-AE19-D462-0ACCCFAC0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693" y="4365104"/>
            <a:ext cx="579956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cono De Whatsapp PNG para descargar gratis">
            <a:extLst>
              <a:ext uri="{FF2B5EF4-FFF2-40B4-BE49-F238E27FC236}">
                <a16:creationId xmlns:a16="http://schemas.microsoft.com/office/drawing/2014/main" id="{07258B48-3D5D-2DA0-BBE7-42981C685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172" y="3573016"/>
            <a:ext cx="598273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cono De Correo Electrónico Vectores, Iconos, Gráficos y ...">
            <a:extLst>
              <a:ext uri="{FF2B5EF4-FFF2-40B4-BE49-F238E27FC236}">
                <a16:creationId xmlns:a16="http://schemas.microsoft.com/office/drawing/2014/main" id="{F5FF57DA-CC1E-6D0F-B8EE-C99D32576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789" y="2958119"/>
            <a:ext cx="604509" cy="47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32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4C7D23-39A0-24DD-24AD-4946A9F36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ACTUALIZACIÓN DE DATOS PERSONALES DE CONTACTO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885D49-F804-3C7E-A87A-896C8B99F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Es muy importante notificar cualquier cambio en los datos personales de contacto (especialmente dirección, números de teléfono o direcciones de correo electrónico).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Puede hacerse fácilmente mediante un </a:t>
            </a:r>
            <a:r>
              <a:rPr lang="es-ES" b="1" dirty="0"/>
              <a:t>correo electrónico </a:t>
            </a:r>
            <a:r>
              <a:rPr lang="es-ES" dirty="0"/>
              <a:t>dirigido a mí y a la Secretaría del Centro (</a:t>
            </a:r>
            <a:r>
              <a:rPr lang="es-ES" u="sng" dirty="0">
                <a:hlinkClick r:id="rId2"/>
              </a:rPr>
              <a:t>secretaria.academia@lacedes.com</a:t>
            </a:r>
            <a:r>
              <a:rPr lang="es-E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38519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51A0F7-AA75-1BAB-893A-6D4ADF6F4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OTRAS CUESTIONES A TENER EN CUENTA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939B4F-698D-1FC9-4A6E-33C3755AF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4103464"/>
          </a:xfrm>
        </p:spPr>
        <p:txBody>
          <a:bodyPr>
            <a:normAutofit/>
          </a:bodyPr>
          <a:lstStyle/>
          <a:p>
            <a:endParaRPr lang="es-ES" dirty="0"/>
          </a:p>
          <a:p>
            <a:r>
              <a:rPr lang="es-ES" dirty="0"/>
              <a:t>Dificultad del curso y objetivo madurativo del 2º Ciclo.</a:t>
            </a:r>
          </a:p>
          <a:p>
            <a:endParaRPr lang="es-ES" dirty="0"/>
          </a:p>
          <a:p>
            <a:r>
              <a:rPr lang="es-ES" dirty="0"/>
              <a:t>Trabajo diario (deberes y estudio).</a:t>
            </a:r>
          </a:p>
          <a:p>
            <a:endParaRPr lang="es-ES" dirty="0"/>
          </a:p>
          <a:p>
            <a:r>
              <a:rPr lang="es-ES" dirty="0"/>
              <a:t>Uso de la agenda escolar.</a:t>
            </a:r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898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D480F3-5935-CB0D-39E0-EF7FC9807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860" y="1124744"/>
            <a:ext cx="10157354" cy="4470400"/>
          </a:xfrm>
        </p:spPr>
        <p:txBody>
          <a:bodyPr/>
          <a:lstStyle/>
          <a:p>
            <a:endParaRPr lang="es-ES" dirty="0"/>
          </a:p>
          <a:p>
            <a:r>
              <a:rPr lang="es-ES" dirty="0"/>
              <a:t>Bolsa de aseo solo los días de E.F. (compuesta por toalla, desodorante de barra o roll-</a:t>
            </a:r>
            <a:r>
              <a:rPr lang="es-ES" dirty="0" err="1"/>
              <a:t>on</a:t>
            </a:r>
            <a:r>
              <a:rPr lang="es-ES" dirty="0"/>
              <a:t>). Prohibidos los frascos de cristal.</a:t>
            </a:r>
          </a:p>
          <a:p>
            <a:endParaRPr lang="es-ES" dirty="0"/>
          </a:p>
          <a:p>
            <a:r>
              <a:rPr lang="es-ES" dirty="0"/>
              <a:t>Uso de flauta en Música</a:t>
            </a:r>
          </a:p>
          <a:p>
            <a:endParaRPr lang="es-ES" dirty="0"/>
          </a:p>
          <a:p>
            <a:r>
              <a:rPr lang="es-ES" dirty="0"/>
              <a:t>Desayuno saludable en casa y seguimiento del programa de almuerzo inteligente del colegio.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374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2C96D94-C830-BCEC-4F3F-D7A7A5B9C7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3892" y="124570"/>
            <a:ext cx="9361040" cy="660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18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53CFD9-7225-99E5-5269-1E6AADFA2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DIRECCIONES DE CONTACTO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6BBB20-577D-C07B-E17C-4D17786AA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u="sng" dirty="0">
                <a:hlinkClick r:id="rId2"/>
              </a:rPr>
              <a:t>jcvilches@lacedes.com</a:t>
            </a:r>
            <a:endParaRPr lang="es-ES" dirty="0"/>
          </a:p>
          <a:p>
            <a:r>
              <a:rPr lang="es-ES" u="sng" dirty="0">
                <a:hlinkClick r:id="rId3"/>
              </a:rPr>
              <a:t>direccion.academia@lacedes.com</a:t>
            </a:r>
            <a:endParaRPr lang="es-ES" dirty="0"/>
          </a:p>
          <a:p>
            <a:r>
              <a:rPr lang="es-ES" u="sng" dirty="0">
                <a:hlinkClick r:id="rId4"/>
              </a:rPr>
              <a:t>jefatura.academia@lacedes.com</a:t>
            </a:r>
            <a:endParaRPr lang="es-ES" dirty="0"/>
          </a:p>
          <a:p>
            <a:r>
              <a:rPr lang="es-ES" u="sng" dirty="0">
                <a:hlinkClick r:id="rId5"/>
              </a:rPr>
              <a:t>secretaria.academia@lacedes.com</a:t>
            </a:r>
            <a:endParaRPr lang="es-ES" dirty="0"/>
          </a:p>
          <a:p>
            <a:r>
              <a:rPr lang="es-ES" u="sng" dirty="0">
                <a:hlinkClick r:id="rId6"/>
              </a:rPr>
              <a:t>empresa@lacedes.com</a:t>
            </a:r>
            <a:endParaRPr lang="es-ES" dirty="0"/>
          </a:p>
          <a:p>
            <a:r>
              <a:rPr lang="es-ES" u="sng" dirty="0">
                <a:hlinkClick r:id="rId7"/>
              </a:rPr>
              <a:t>servicios@lacedes.com</a:t>
            </a:r>
            <a:endParaRPr lang="es-ES" dirty="0"/>
          </a:p>
          <a:p>
            <a:r>
              <a:rPr lang="es-ES" u="sng" dirty="0">
                <a:hlinkClick r:id="rId8"/>
              </a:rPr>
              <a:t>extraescolares@lacedes.com</a:t>
            </a: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7411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7E84DD-9EB4-E265-991C-6DE499972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735" y="2032000"/>
            <a:ext cx="10157354" cy="1397000"/>
          </a:xfrm>
        </p:spPr>
        <p:txBody>
          <a:bodyPr/>
          <a:lstStyle/>
          <a:p>
            <a:pPr algn="ctr"/>
            <a:r>
              <a:rPr lang="es-ES" dirty="0"/>
              <a:t>RUEGOS Y PREGUNTAS</a:t>
            </a:r>
          </a:p>
        </p:txBody>
      </p:sp>
    </p:spTree>
    <p:extLst>
      <p:ext uri="{BB962C8B-B14F-4D97-AF65-F5344CB8AC3E}">
        <p14:creationId xmlns:p14="http://schemas.microsoft.com/office/powerpoint/2010/main" val="343017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BA8DE9-52A1-51F3-DA94-CFB0ABD7A7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¡ GRACIAS!</a:t>
            </a:r>
          </a:p>
        </p:txBody>
      </p:sp>
    </p:spTree>
    <p:extLst>
      <p:ext uri="{BB962C8B-B14F-4D97-AF65-F5344CB8AC3E}">
        <p14:creationId xmlns:p14="http://schemas.microsoft.com/office/powerpoint/2010/main" val="378269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FECHAS Y HORARIOS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rtl="0"/>
            <a:r>
              <a:rPr lang="es-ES" dirty="0"/>
              <a:t>COMIENZO DE LAS CLASES </a:t>
            </a:r>
            <a:r>
              <a:rPr lang="es-ES" dirty="0">
                <a:sym typeface="Wingdings" panose="05000000000000000000" pitchFamily="2" charset="2"/>
              </a:rPr>
              <a:t> MARTES </a:t>
            </a:r>
            <a:r>
              <a:rPr lang="es-ES" b="1" dirty="0">
                <a:sym typeface="Wingdings" panose="05000000000000000000" pitchFamily="2" charset="2"/>
              </a:rPr>
              <a:t>9 SEPTIEMBRE</a:t>
            </a:r>
          </a:p>
          <a:p>
            <a:pPr rtl="0"/>
            <a:endParaRPr lang="es-ES" dirty="0">
              <a:sym typeface="Wingdings" panose="05000000000000000000" pitchFamily="2" charset="2"/>
            </a:endParaRPr>
          </a:p>
          <a:p>
            <a:r>
              <a:rPr lang="es-ES" dirty="0">
                <a:sym typeface="Wingdings" panose="05000000000000000000" pitchFamily="2" charset="2"/>
              </a:rPr>
              <a:t>ENTRADA AL CENTRO  </a:t>
            </a:r>
            <a:r>
              <a:rPr lang="es-ES" dirty="0"/>
              <a:t>Entrada a partir de las </a:t>
            </a:r>
            <a:r>
              <a:rPr lang="es-ES" b="1" dirty="0"/>
              <a:t>8.50 am </a:t>
            </a:r>
            <a:r>
              <a:rPr lang="es-ES" dirty="0"/>
              <a:t>por la puerta principal. El acceso se cierra a las 9.10 am.</a:t>
            </a:r>
          </a:p>
          <a:p>
            <a:endParaRPr lang="es-ES" dirty="0"/>
          </a:p>
          <a:p>
            <a:r>
              <a:rPr lang="es-ES" dirty="0"/>
              <a:t>SALIDA AL CENTRO </a:t>
            </a:r>
            <a:r>
              <a:rPr lang="es-ES" dirty="0">
                <a:sym typeface="Wingdings" panose="05000000000000000000" pitchFamily="2" charset="2"/>
              </a:rPr>
              <a:t> Salida a las </a:t>
            </a:r>
            <a:r>
              <a:rPr lang="es-ES" b="1" dirty="0">
                <a:sym typeface="Wingdings" panose="05000000000000000000" pitchFamily="2" charset="2"/>
              </a:rPr>
              <a:t>1</a:t>
            </a:r>
            <a:r>
              <a:rPr lang="es-ES" b="1" dirty="0"/>
              <a:t>4.00 pm </a:t>
            </a:r>
            <a:r>
              <a:rPr lang="es-ES" dirty="0"/>
              <a:t>(13.00 en septiembre y junio) por la puerta de emergencia.</a:t>
            </a:r>
          </a:p>
          <a:p>
            <a:endParaRPr lang="es-ES" dirty="0"/>
          </a:p>
          <a:p>
            <a:r>
              <a:rPr lang="es-ES" dirty="0"/>
              <a:t>Los alumnos solo podrán salir del colegio sin la compañía de un adulto responsable si previamente se ha autorizado este hecho mediante comunicación dirigida al tutor y la Directora del Centro.</a:t>
            </a:r>
          </a:p>
        </p:txBody>
      </p:sp>
    </p:spTree>
    <p:extLst>
      <p:ext uri="{BB962C8B-B14F-4D97-AF65-F5344CB8AC3E}">
        <p14:creationId xmlns:p14="http://schemas.microsoft.com/office/powerpoint/2010/main" val="60329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1C05509B-9F56-13B4-5C3E-82D3FD7BDB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1377645"/>
              </p:ext>
            </p:extLst>
          </p:nvPr>
        </p:nvGraphicFramePr>
        <p:xfrm>
          <a:off x="693812" y="398016"/>
          <a:ext cx="10873208" cy="598331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421495428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89317939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485576385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419952649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1747307817"/>
                    </a:ext>
                  </a:extLst>
                </a:gridCol>
              </a:tblGrid>
              <a:tr h="697687">
                <a:tc>
                  <a:txBody>
                    <a:bodyPr/>
                    <a:lstStyle/>
                    <a:p>
                      <a:r>
                        <a:rPr lang="es-ES" dirty="0"/>
                        <a:t>LUNES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MARTES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MIERCOLES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JUEVES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VIERNES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929210"/>
                  </a:ext>
                </a:extLst>
              </a:tr>
              <a:tr h="818819">
                <a:tc>
                  <a:txBody>
                    <a:bodyPr/>
                    <a:lstStyle/>
                    <a:p>
                      <a:r>
                        <a:rPr lang="es-ES" sz="2000" dirty="0"/>
                        <a:t>LENGUA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MATEMÁTICAS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LENGUA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RELIGIÓN</a:t>
                      </a:r>
                    </a:p>
                    <a:p>
                      <a:r>
                        <a:rPr lang="es-ES" sz="2000" dirty="0"/>
                        <a:t>VALORES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558229"/>
                  </a:ext>
                </a:extLst>
              </a:tr>
              <a:tr h="818819">
                <a:tc>
                  <a:txBody>
                    <a:bodyPr/>
                    <a:lstStyle/>
                    <a:p>
                      <a:r>
                        <a:rPr lang="es-ES" sz="2000" dirty="0"/>
                        <a:t>INGLÉS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RELIGIÓN</a:t>
                      </a:r>
                    </a:p>
                    <a:p>
                      <a:r>
                        <a:rPr lang="es-ES" sz="2000" dirty="0"/>
                        <a:t>VALORES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LENGUA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MATEMÁTICAS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E.F.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77662"/>
                  </a:ext>
                </a:extLst>
              </a:tr>
              <a:tr h="818819">
                <a:tc>
                  <a:txBody>
                    <a:bodyPr/>
                    <a:lstStyle/>
                    <a:p>
                      <a:r>
                        <a:rPr lang="es-ES" sz="2000" dirty="0"/>
                        <a:t>MATEMÁTICAS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MATEMÉTICAS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LENGUA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E.F.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SCIENCE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187946"/>
                  </a:ext>
                </a:extLst>
              </a:tr>
              <a:tr h="595766">
                <a:tc>
                  <a:txBody>
                    <a:bodyPr/>
                    <a:lstStyle/>
                    <a:p>
                      <a:r>
                        <a:rPr lang="es-ES" sz="2000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76170"/>
                  </a:ext>
                </a:extLst>
              </a:tr>
              <a:tr h="818819">
                <a:tc>
                  <a:txBody>
                    <a:bodyPr/>
                    <a:lstStyle/>
                    <a:p>
                      <a:r>
                        <a:rPr lang="es-ES" sz="2000" dirty="0"/>
                        <a:t>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INGLÉS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MÚSICA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NATIVO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MATEMÁTICAS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881337"/>
                  </a:ext>
                </a:extLst>
              </a:tr>
              <a:tr h="818819">
                <a:tc>
                  <a:txBody>
                    <a:bodyPr/>
                    <a:lstStyle/>
                    <a:p>
                      <a:r>
                        <a:rPr lang="es-ES" sz="2000" dirty="0"/>
                        <a:t>MÚSICA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INGLÉS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MATEMÁTICAS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779053"/>
                  </a:ext>
                </a:extLst>
              </a:tr>
              <a:tr h="595766">
                <a:tc>
                  <a:txBody>
                    <a:bodyPr/>
                    <a:lstStyle/>
                    <a:p>
                      <a:r>
                        <a:rPr lang="es-ES" sz="2000" dirty="0"/>
                        <a:t>E.F.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LENGUA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FRANCÉS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INGLÉS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LENGUA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862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719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PROFESORADO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es-ES" dirty="0"/>
              <a:t>LENGUA Y MATEMÁTICAS </a:t>
            </a:r>
            <a:r>
              <a:rPr lang="es-ES" dirty="0">
                <a:sym typeface="Wingdings" panose="05000000000000000000" pitchFamily="2" charset="2"/>
              </a:rPr>
              <a:t> VILCHES</a:t>
            </a:r>
          </a:p>
          <a:p>
            <a:pPr rtl="0"/>
            <a:r>
              <a:rPr lang="es-ES" dirty="0"/>
              <a:t>SCIENCE</a:t>
            </a:r>
            <a:r>
              <a:rPr lang="es-ES" dirty="0">
                <a:sym typeface="Wingdings" panose="05000000000000000000" pitchFamily="2" charset="2"/>
              </a:rPr>
              <a:t>  JAVIER</a:t>
            </a:r>
          </a:p>
          <a:p>
            <a:pPr rtl="0"/>
            <a:r>
              <a:rPr lang="es-ES" dirty="0">
                <a:sym typeface="Wingdings" panose="05000000000000000000" pitchFamily="2" charset="2"/>
              </a:rPr>
              <a:t>EDUCACIÓN FÍSICA  VICTOR</a:t>
            </a:r>
          </a:p>
          <a:p>
            <a:pPr rtl="0"/>
            <a:r>
              <a:rPr lang="es-ES" dirty="0">
                <a:sym typeface="Wingdings" panose="05000000000000000000" pitchFamily="2" charset="2"/>
              </a:rPr>
              <a:t>INGLÉS  ROUS</a:t>
            </a:r>
          </a:p>
          <a:p>
            <a:pPr rtl="0"/>
            <a:r>
              <a:rPr lang="es-ES" dirty="0">
                <a:sym typeface="Wingdings" panose="05000000000000000000" pitchFamily="2" charset="2"/>
              </a:rPr>
              <a:t>FRANCÉS  PILAR</a:t>
            </a:r>
          </a:p>
          <a:p>
            <a:pPr rtl="0"/>
            <a:r>
              <a:rPr lang="es-ES" dirty="0">
                <a:sym typeface="Wingdings" panose="05000000000000000000" pitchFamily="2" charset="2"/>
              </a:rPr>
              <a:t>MÚSICA, ARTS Y VALORES  AMADOR</a:t>
            </a:r>
          </a:p>
          <a:p>
            <a:pPr rtl="0"/>
            <a:r>
              <a:rPr lang="es-ES" dirty="0">
                <a:sym typeface="Wingdings" panose="05000000000000000000" pitchFamily="2" charset="2"/>
              </a:rPr>
              <a:t>RELIGIÓN  FRANCISCO</a:t>
            </a:r>
          </a:p>
          <a:p>
            <a:pPr rtl="0"/>
            <a:r>
              <a:rPr lang="es-ES" dirty="0">
                <a:sym typeface="Wingdings" panose="05000000000000000000" pitchFamily="2" charset="2"/>
              </a:rPr>
              <a:t>NATIVO  DANIELA</a:t>
            </a:r>
          </a:p>
        </p:txBody>
      </p:sp>
    </p:spTree>
    <p:extLst>
      <p:ext uri="{BB962C8B-B14F-4D97-AF65-F5344CB8AC3E}">
        <p14:creationId xmlns:p14="http://schemas.microsoft.com/office/powerpoint/2010/main" val="342289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MATERIAL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r>
              <a:rPr lang="es-ES" dirty="0"/>
              <a:t>Aportación para adquisición de material y mejora de equipamiento (</a:t>
            </a:r>
            <a:r>
              <a:rPr lang="es-ES" b="1" dirty="0"/>
              <a:t>70€</a:t>
            </a:r>
            <a:r>
              <a:rPr lang="es-ES" dirty="0"/>
              <a:t>). La agenda escolar se incluye en el material proporcionado por el Centro.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Pago a través de la sección </a:t>
            </a:r>
            <a:r>
              <a:rPr lang="es-ES" b="1" dirty="0"/>
              <a:t>tienda </a:t>
            </a:r>
            <a:r>
              <a:rPr lang="es-ES" dirty="0"/>
              <a:t>de la web hasta el 11 de octubre. (</a:t>
            </a:r>
            <a:r>
              <a:rPr lang="es-ES" dirty="0">
                <a:hlinkClick r:id="rId3"/>
              </a:rPr>
              <a:t>https://www.lacedes.com/tienda/</a:t>
            </a:r>
            <a:r>
              <a:rPr lang="es-ES" dirty="0"/>
              <a:t>)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Envío del justificante al tutor. (</a:t>
            </a:r>
            <a:r>
              <a:rPr lang="es-ES" b="1" dirty="0"/>
              <a:t>email</a:t>
            </a:r>
            <a:r>
              <a:rPr lang="es-ES" dirty="0"/>
              <a:t>)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* Bolsa de aseo personal (desodorante roll, agua de colonia…)*</a:t>
            </a:r>
          </a:p>
        </p:txBody>
      </p:sp>
    </p:spTree>
    <p:extLst>
      <p:ext uri="{BB962C8B-B14F-4D97-AF65-F5344CB8AC3E}">
        <p14:creationId xmlns:p14="http://schemas.microsoft.com/office/powerpoint/2010/main" val="39790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SERVICIOS COMPLEMENTARIOS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rtl="0">
              <a:buNone/>
            </a:pPr>
            <a:r>
              <a:rPr lang="es-ES" sz="4000" b="1" u="sng" dirty="0"/>
              <a:t>AULA MATINAL </a:t>
            </a:r>
          </a:p>
          <a:p>
            <a:pPr marL="0" indent="0" algn="ctr" rtl="0">
              <a:buNone/>
            </a:pPr>
            <a:endParaRPr lang="es-ES" sz="4000" b="1" u="sng" dirty="0"/>
          </a:p>
          <a:p>
            <a:r>
              <a:rPr lang="es-ES" dirty="0"/>
              <a:t>A partir de las </a:t>
            </a:r>
            <a:r>
              <a:rPr lang="es-ES" b="1" dirty="0"/>
              <a:t>7.30 am.</a:t>
            </a:r>
          </a:p>
          <a:p>
            <a:r>
              <a:rPr lang="es-ES" dirty="0"/>
              <a:t>Prioritaria para los usuarios habituales (</a:t>
            </a:r>
            <a:r>
              <a:rPr lang="es-ES" b="1" dirty="0"/>
              <a:t>58€ al mes</a:t>
            </a:r>
            <a:r>
              <a:rPr lang="es-ES" dirty="0"/>
              <a:t>). Los esporádicos solo podrán hacer uso si el aforo lo permite (</a:t>
            </a:r>
            <a:r>
              <a:rPr lang="es-ES" b="1" dirty="0"/>
              <a:t>5€ al día</a:t>
            </a:r>
            <a:r>
              <a:rPr lang="es-ES" dirty="0"/>
              <a:t>). También disponible un bono de </a:t>
            </a:r>
            <a:r>
              <a:rPr lang="es-ES" b="1" dirty="0"/>
              <a:t>10 usos alternos (40€</a:t>
            </a:r>
            <a:r>
              <a:rPr lang="es-ES" dirty="0"/>
              <a:t>).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7722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1015735" y="980728"/>
            <a:ext cx="10157354" cy="4470400"/>
          </a:xfrm>
        </p:spPr>
        <p:txBody>
          <a:bodyPr rtlCol="0">
            <a:normAutofit/>
          </a:bodyPr>
          <a:lstStyle/>
          <a:p>
            <a:pPr marL="0" indent="0" algn="ctr" rtl="0">
              <a:buNone/>
            </a:pPr>
            <a:r>
              <a:rPr lang="es-ES" sz="4400" b="1" u="sng" dirty="0"/>
              <a:t>COMEDOR</a:t>
            </a:r>
          </a:p>
          <a:p>
            <a:pPr marL="0" indent="0" algn="ctr" rtl="0">
              <a:buNone/>
            </a:pPr>
            <a:endParaRPr lang="es-ES" sz="4400" b="1" u="sng" dirty="0"/>
          </a:p>
          <a:p>
            <a:r>
              <a:rPr lang="es-ES" dirty="0"/>
              <a:t>Desde las </a:t>
            </a:r>
            <a:r>
              <a:rPr lang="es-ES" b="1" dirty="0"/>
              <a:t>14.00</a:t>
            </a:r>
            <a:r>
              <a:rPr lang="es-ES" dirty="0"/>
              <a:t> </a:t>
            </a:r>
            <a:r>
              <a:rPr lang="es-ES" b="1" dirty="0"/>
              <a:t>pm</a:t>
            </a:r>
            <a:r>
              <a:rPr lang="es-ES" dirty="0"/>
              <a:t> hasta las </a:t>
            </a:r>
            <a:r>
              <a:rPr lang="es-ES" b="1" dirty="0"/>
              <a:t>16.00</a:t>
            </a:r>
            <a:r>
              <a:rPr lang="es-ES" dirty="0"/>
              <a:t> </a:t>
            </a:r>
            <a:r>
              <a:rPr lang="es-ES" b="1" dirty="0"/>
              <a:t>pm</a:t>
            </a:r>
            <a:r>
              <a:rPr lang="es-ES" dirty="0"/>
              <a:t> (13.00 a 15.00 pm en el horario de verano).</a:t>
            </a:r>
          </a:p>
          <a:p>
            <a:r>
              <a:rPr lang="es-ES" dirty="0"/>
              <a:t>Prioritaria para los usuarios habituales (</a:t>
            </a:r>
            <a:r>
              <a:rPr lang="es-ES" b="1" dirty="0"/>
              <a:t>129€ al mes</a:t>
            </a:r>
            <a:r>
              <a:rPr lang="es-ES" dirty="0"/>
              <a:t>). Los esporádicos solo podrán hacer uso si el aforo lo permite (</a:t>
            </a:r>
            <a:r>
              <a:rPr lang="es-ES" b="1" dirty="0"/>
              <a:t>9€ al día</a:t>
            </a:r>
            <a:r>
              <a:rPr lang="es-ES" dirty="0"/>
              <a:t>).</a:t>
            </a:r>
            <a:endParaRPr lang="es-ES" b="1" u="sng" dirty="0"/>
          </a:p>
          <a:p>
            <a:pPr marL="0" indent="0" algn="ctr" rtl="0">
              <a:buNone/>
            </a:pPr>
            <a:endParaRPr lang="es-ES" sz="4400" b="1" u="sng" dirty="0"/>
          </a:p>
          <a:p>
            <a:pPr marL="0" indent="0" algn="ctr" rtl="0">
              <a:buNone/>
            </a:pPr>
            <a:endParaRPr lang="es-ES" sz="4400" b="1" u="sng" dirty="0"/>
          </a:p>
        </p:txBody>
      </p:sp>
    </p:spTree>
    <p:extLst>
      <p:ext uri="{BB962C8B-B14F-4D97-AF65-F5344CB8AC3E}">
        <p14:creationId xmlns:p14="http://schemas.microsoft.com/office/powerpoint/2010/main" val="160389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1015735" y="908720"/>
            <a:ext cx="10157354" cy="4470400"/>
          </a:xfrm>
        </p:spPr>
        <p:txBody>
          <a:bodyPr rtlCol="0">
            <a:normAutofit fontScale="92500" lnSpcReduction="10000"/>
          </a:bodyPr>
          <a:lstStyle/>
          <a:p>
            <a:pPr marL="0" indent="0" algn="ctr" rtl="0">
              <a:buNone/>
            </a:pPr>
            <a:r>
              <a:rPr lang="es-ES" sz="4400" b="1" u="sng" dirty="0"/>
              <a:t>TRANSPORTE ESCOLAR</a:t>
            </a:r>
          </a:p>
          <a:p>
            <a:pPr marL="0" indent="0" algn="ctr" rtl="0">
              <a:buNone/>
            </a:pPr>
            <a:endParaRPr lang="es-ES" sz="4400" b="1" u="sng" dirty="0"/>
          </a:p>
          <a:p>
            <a:r>
              <a:rPr lang="es-ES" dirty="0"/>
              <a:t>Exclusivamente para usuarios habituales:</a:t>
            </a:r>
          </a:p>
          <a:p>
            <a:pPr marL="0" indent="0">
              <a:buNone/>
            </a:pPr>
            <a:r>
              <a:rPr lang="es-ES" b="1" dirty="0"/>
              <a:t>	67€/ mes por ida y vuelta.</a:t>
            </a:r>
            <a:endParaRPr lang="es-ES" sz="4400" b="1" dirty="0"/>
          </a:p>
          <a:p>
            <a:pPr marL="0" indent="0">
              <a:buNone/>
            </a:pPr>
            <a:r>
              <a:rPr lang="es-ES" b="1" dirty="0"/>
              <a:t>	</a:t>
            </a:r>
            <a:r>
              <a:rPr lang="es-ES" b="1"/>
              <a:t>42€/ mes </a:t>
            </a:r>
            <a:r>
              <a:rPr lang="es-ES" b="1" dirty="0"/>
              <a:t>por único viaje.</a:t>
            </a:r>
            <a:endParaRPr lang="es-ES" sz="4400" b="1" dirty="0"/>
          </a:p>
          <a:p>
            <a:pPr marL="0" indent="0">
              <a:buNone/>
            </a:pPr>
            <a:br>
              <a:rPr lang="es-ES" sz="4400" dirty="0"/>
            </a:br>
            <a:endParaRPr lang="es-ES" sz="4400" b="1" u="sng" dirty="0"/>
          </a:p>
        </p:txBody>
      </p:sp>
    </p:spTree>
    <p:extLst>
      <p:ext uri="{BB962C8B-B14F-4D97-AF65-F5344CB8AC3E}">
        <p14:creationId xmlns:p14="http://schemas.microsoft.com/office/powerpoint/2010/main" val="311167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sentación de la inauguración de la clas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976607_TF03460507.potx" id="{978D668A-BDEA-4F1E-861A-D5C14E1146B1}" vid="{DFF3A27C-A7BB-42EB-81B2-D360AF170E9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puertas abiertas de clase</Template>
  <TotalTime>292</TotalTime>
  <Words>948</Words>
  <Application>Microsoft Office PowerPoint</Application>
  <PresentationFormat>Personalizado</PresentationFormat>
  <Paragraphs>183</Paragraphs>
  <Slides>26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0" baseType="lpstr">
      <vt:lpstr>Arial</vt:lpstr>
      <vt:lpstr>Century Gothic</vt:lpstr>
      <vt:lpstr>Wingdings</vt:lpstr>
      <vt:lpstr>Presentación de la inauguración de la clase</vt:lpstr>
      <vt:lpstr>CURSO 3ºB  AULA 23</vt:lpstr>
      <vt:lpstr>¡Bienvenidos a los padres/madres!</vt:lpstr>
      <vt:lpstr>FECHAS Y HORARIOS</vt:lpstr>
      <vt:lpstr>Presentación de PowerPoint</vt:lpstr>
      <vt:lpstr>PROFESORADO</vt:lpstr>
      <vt:lpstr>MATERIAL</vt:lpstr>
      <vt:lpstr>SERVICIOS COMPLEMENTARIOS</vt:lpstr>
      <vt:lpstr>Presentación de PowerPoint</vt:lpstr>
      <vt:lpstr>Presentación de PowerPoint</vt:lpstr>
      <vt:lpstr>Presentación de PowerPoint</vt:lpstr>
      <vt:lpstr>PAGOS</vt:lpstr>
      <vt:lpstr>AMPA</vt:lpstr>
      <vt:lpstr>ACTIVIDADES COMPLEMENTARIAS</vt:lpstr>
      <vt:lpstr>Presentación de PowerPoint</vt:lpstr>
      <vt:lpstr>SEGURO DE ACCIDENTES</vt:lpstr>
      <vt:lpstr>NORMAS BÁSICAS DE FUNCIONAMIENTO</vt:lpstr>
      <vt:lpstr>Presentación de PowerPoint</vt:lpstr>
      <vt:lpstr>ENTREGA DE LIBROS DE TEXTO</vt:lpstr>
      <vt:lpstr>NOTIFICACIÓN DE ALERGIAS</vt:lpstr>
      <vt:lpstr>ACTUALIZACIÓN DE DATOS PERSONALES DE CONTACTO</vt:lpstr>
      <vt:lpstr>OTRAS CUESTIONES A TENER EN CUENTA</vt:lpstr>
      <vt:lpstr>Presentación de PowerPoint</vt:lpstr>
      <vt:lpstr>Presentación de PowerPoint</vt:lpstr>
      <vt:lpstr>DIRECCIONES DE CONTACTO</vt:lpstr>
      <vt:lpstr>RUEGOS Y PREGUNTAS</vt:lpstr>
      <vt:lpstr>¡ GRACIAS!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juan carlos vilches</dc:creator>
  <cp:lastModifiedBy>juan carlos vilches</cp:lastModifiedBy>
  <cp:revision>19</cp:revision>
  <dcterms:created xsi:type="dcterms:W3CDTF">2025-09-02T09:36:18Z</dcterms:created>
  <dcterms:modified xsi:type="dcterms:W3CDTF">2025-09-04T07:37:58Z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