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37.xml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33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34.xml"/>
  <Override ContentType="application/vnd.openxmlformats-officedocument.presentationml.notesSlide+xml" PartName="/ppt/notesSlides/notesSlide3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35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31.xml"/>
  <Override ContentType="application/vnd.openxmlformats-officedocument.presentationml.notesSlide+xml" PartName="/ppt/notesSlides/notesSlide36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30.xml"/>
  <Override ContentType="application/vnd.openxmlformats-officedocument.presentationml.slide+xml" PartName="/ppt/slides/slide22.xml"/>
  <Override ContentType="application/vnd.openxmlformats-officedocument.presentationml.slide+xml" PartName="/ppt/slides/slide35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34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33.xml"/>
  <Override ContentType="application/vnd.openxmlformats-officedocument.presentationml.slide+xml" PartName="/ppt/slides/slide38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9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32.xml"/>
  <Override ContentType="application/vnd.openxmlformats-officedocument.presentationml.slide+xml" PartName="/ppt/slides/slide37.xml"/>
  <Override ContentType="application/vnd.openxmlformats-officedocument.presentationml.slide+xml" PartName="/ppt/slides/slide1.xml"/>
  <Override ContentType="application/vnd.openxmlformats-officedocument.presentationml.slide+xml" PartName="/ppt/slides/slide28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36.xml"/>
  <Override ContentType="application/vnd.openxmlformats-officedocument.presentationml.slide+xml" PartName="/ppt/slides/slide31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1" r:id="rId30"/>
    <p:sldId id="282" r:id="rId31"/>
    <p:sldId id="283" r:id="rId32"/>
    <p:sldId id="284" r:id="rId33"/>
    <p:sldId id="285" r:id="rId34"/>
    <p:sldId id="286" r:id="rId35"/>
    <p:sldId id="287" r:id="rId36"/>
    <p:sldId id="288" r:id="rId37"/>
    <p:sldId id="289" r:id="rId38"/>
    <p:sldId id="290" r:id="rId39"/>
    <p:sldId id="291" r:id="rId40"/>
    <p:sldId id="292" r:id="rId41"/>
    <p:sldId id="293" r:id="rId42"/>
  </p:sldIdLst>
  <p:sldSz cy="5143500" cx="9144000"/>
  <p:notesSz cx="6858000" cy="9144000"/>
  <p:embeddedFontLst>
    <p:embeddedFont>
      <p:font typeface="Proxima Nova"/>
      <p:regular r:id="rId43"/>
      <p:bold r:id="rId44"/>
      <p:italic r:id="rId45"/>
      <p:boldItalic r:id="rId46"/>
    </p:embeddedFont>
    <p:embeddedFont>
      <p:font typeface="Alfa Slab One"/>
      <p:regular r:id="rId4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40" Type="http://schemas.openxmlformats.org/officeDocument/2006/relationships/slide" Target="slides/slide36.xml"/><Relationship Id="rId20" Type="http://schemas.openxmlformats.org/officeDocument/2006/relationships/slide" Target="slides/slide16.xml"/><Relationship Id="rId42" Type="http://schemas.openxmlformats.org/officeDocument/2006/relationships/slide" Target="slides/slide38.xml"/><Relationship Id="rId41" Type="http://schemas.openxmlformats.org/officeDocument/2006/relationships/slide" Target="slides/slide37.xml"/><Relationship Id="rId22" Type="http://schemas.openxmlformats.org/officeDocument/2006/relationships/slide" Target="slides/slide18.xml"/><Relationship Id="rId44" Type="http://schemas.openxmlformats.org/officeDocument/2006/relationships/font" Target="fonts/ProximaNova-bold.fntdata"/><Relationship Id="rId21" Type="http://schemas.openxmlformats.org/officeDocument/2006/relationships/slide" Target="slides/slide17.xml"/><Relationship Id="rId43" Type="http://schemas.openxmlformats.org/officeDocument/2006/relationships/font" Target="fonts/ProximaNova-regular.fntdata"/><Relationship Id="rId24" Type="http://schemas.openxmlformats.org/officeDocument/2006/relationships/slide" Target="slides/slide20.xml"/><Relationship Id="rId46" Type="http://schemas.openxmlformats.org/officeDocument/2006/relationships/font" Target="fonts/ProximaNova-boldItalic.fntdata"/><Relationship Id="rId23" Type="http://schemas.openxmlformats.org/officeDocument/2006/relationships/slide" Target="slides/slide19.xml"/><Relationship Id="rId45" Type="http://schemas.openxmlformats.org/officeDocument/2006/relationships/font" Target="fonts/ProximaNova-italic.fntdata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26" Type="http://schemas.openxmlformats.org/officeDocument/2006/relationships/slide" Target="slides/slide22.xml"/><Relationship Id="rId25" Type="http://schemas.openxmlformats.org/officeDocument/2006/relationships/slide" Target="slides/slide21.xml"/><Relationship Id="rId47" Type="http://schemas.openxmlformats.org/officeDocument/2006/relationships/font" Target="fonts/AlfaSlabOne-regular.fntdata"/><Relationship Id="rId28" Type="http://schemas.openxmlformats.org/officeDocument/2006/relationships/slide" Target="slides/slide24.xml"/><Relationship Id="rId27" Type="http://schemas.openxmlformats.org/officeDocument/2006/relationships/slide" Target="slides/slide23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29" Type="http://schemas.openxmlformats.org/officeDocument/2006/relationships/slide" Target="slides/slide25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31" Type="http://schemas.openxmlformats.org/officeDocument/2006/relationships/slide" Target="slides/slide27.xml"/><Relationship Id="rId30" Type="http://schemas.openxmlformats.org/officeDocument/2006/relationships/slide" Target="slides/slide26.xml"/><Relationship Id="rId11" Type="http://schemas.openxmlformats.org/officeDocument/2006/relationships/slide" Target="slides/slide7.xml"/><Relationship Id="rId33" Type="http://schemas.openxmlformats.org/officeDocument/2006/relationships/slide" Target="slides/slide29.xml"/><Relationship Id="rId10" Type="http://schemas.openxmlformats.org/officeDocument/2006/relationships/slide" Target="slides/slide6.xml"/><Relationship Id="rId32" Type="http://schemas.openxmlformats.org/officeDocument/2006/relationships/slide" Target="slides/slide28.xml"/><Relationship Id="rId13" Type="http://schemas.openxmlformats.org/officeDocument/2006/relationships/slide" Target="slides/slide9.xml"/><Relationship Id="rId35" Type="http://schemas.openxmlformats.org/officeDocument/2006/relationships/slide" Target="slides/slide31.xml"/><Relationship Id="rId12" Type="http://schemas.openxmlformats.org/officeDocument/2006/relationships/slide" Target="slides/slide8.xml"/><Relationship Id="rId34" Type="http://schemas.openxmlformats.org/officeDocument/2006/relationships/slide" Target="slides/slide30.xml"/><Relationship Id="rId15" Type="http://schemas.openxmlformats.org/officeDocument/2006/relationships/slide" Target="slides/slide11.xml"/><Relationship Id="rId37" Type="http://schemas.openxmlformats.org/officeDocument/2006/relationships/slide" Target="slides/slide33.xml"/><Relationship Id="rId14" Type="http://schemas.openxmlformats.org/officeDocument/2006/relationships/slide" Target="slides/slide10.xml"/><Relationship Id="rId36" Type="http://schemas.openxmlformats.org/officeDocument/2006/relationships/slide" Target="slides/slide32.xml"/><Relationship Id="rId17" Type="http://schemas.openxmlformats.org/officeDocument/2006/relationships/slide" Target="slides/slide13.xml"/><Relationship Id="rId39" Type="http://schemas.openxmlformats.org/officeDocument/2006/relationships/slide" Target="slides/slide35.xml"/><Relationship Id="rId16" Type="http://schemas.openxmlformats.org/officeDocument/2006/relationships/slide" Target="slides/slide12.xml"/><Relationship Id="rId38" Type="http://schemas.openxmlformats.org/officeDocument/2006/relationships/slide" Target="slides/slide34.xml"/><Relationship Id="rId19" Type="http://schemas.openxmlformats.org/officeDocument/2006/relationships/slide" Target="slides/slide15.xml"/><Relationship Id="rId18" Type="http://schemas.openxmlformats.org/officeDocument/2006/relationships/slide" Target="slides/slide1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g9625555e8f_1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" name="Google Shape;54;g9625555e8f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2fb42340648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Google Shape;113;g2fb42340648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2fb42340648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Google Shape;120;g2fb42340648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9625555e8f_1_15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7" name="Google Shape;127;g9625555e8f_1_15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g9625555e8f_1_11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4" name="Google Shape;134;g9625555e8f_1_1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g9405216de8_0_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9" name="Google Shape;139;g9405216de8_0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g14b34703dcd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6" name="Google Shape;146;g14b34703dcd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g9625555e8f_1_8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3" name="Google Shape;153;g9625555e8f_1_8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g9625555e8f_1_8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0" name="Google Shape;160;g9625555e8f_1_8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g9405216de8_0_3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7" name="Google Shape;167;g9405216de8_0_3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g14b34703dcd_0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4" name="Google Shape;174;g14b34703dcd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9625555e8f_1_2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9625555e8f_1_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g9625555e8f_1_10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1" name="Google Shape;181;g9625555e8f_1_10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g9625555e8f_1_7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6" name="Google Shape;186;g9625555e8f_1_7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g9625555e8f_1_17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3" name="Google Shape;193;g9625555e8f_1_17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8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g9625555e8f_1_18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0" name="Google Shape;200;g9625555e8f_1_18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g17224fa86e_1_2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5" name="Google Shape;205;g17224fa86e_1_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g17224fa86e_1_3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2" name="Google Shape;212;g17224fa86e_1_3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7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g17224fa86e_1_3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9" name="Google Shape;219;g17224fa86e_1_3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4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g9405216de8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6" name="Google Shape;226;g9405216de8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g14b34703dcd_0_1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3" name="Google Shape;233;g14b34703dcd_0_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8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Google Shape;239;g9405216de8_0_5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0" name="Google Shape;240;g9405216de8_0_5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9625555e8f_1_1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9625555e8f_1_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5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g138d8eb6846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7" name="Google Shape;247;g138d8eb6846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2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Google Shape;253;g17224fa86e_1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4" name="Google Shape;254;g17224fa86e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9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g9405216de8_0_6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1" name="Google Shape;261;g9405216de8_0_6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6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Google Shape;267;g9405216de8_0_6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8" name="Google Shape;268;g9405216de8_0_6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3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Google Shape;274;g2fb42340648_0_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5" name="Google Shape;275;g2fb42340648_0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0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Google Shape;281;g17224fa86e_1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2" name="Google Shape;282;g17224fa86e_1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7" name="Shape 2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Google Shape;288;g9405216de8_0_7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9" name="Google Shape;289;g9405216de8_0_7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4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Google Shape;295;g17224fa86e_1_2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6" name="Google Shape;296;g17224fa86e_1_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Google Shape;302;g17224fa86e_1_5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3" name="Google Shape;303;g17224fa86e_1_5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9405216de8_0_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9405216de8_0_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9625555e8f_1_4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Google Shape;78;g9625555e8f_1_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9405216de8_0_7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Google Shape;85;g9405216de8_0_7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9625555e8f_1_6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9625555e8f_1_6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9405216de8_0_4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Google Shape;99;g9405216de8_0_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9625555e8f_1_13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9625555e8f_1_1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Google Shape;10;p2"/>
          <p:cNvCxnSpPr/>
          <p:nvPr/>
        </p:nvCxnSpPr>
        <p:spPr>
          <a:xfrm>
            <a:off x="4278300" y="2751163"/>
            <a:ext cx="587400" cy="0"/>
          </a:xfrm>
          <a:prstGeom prst="straightConnector1">
            <a:avLst/>
          </a:prstGeom>
          <a:noFill/>
          <a:ln cap="flat" cmpd="sng" w="762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1" name="Google Shape;11;p2"/>
          <p:cNvSpPr txBox="1"/>
          <p:nvPr>
            <p:ph type="ctrTitle"/>
          </p:nvPr>
        </p:nvSpPr>
        <p:spPr>
          <a:xfrm>
            <a:off x="311700" y="595975"/>
            <a:ext cx="8520600" cy="1957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1pPr>
            <a:lvl2pPr lvl="1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2pPr>
            <a:lvl3pPr lvl="2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3pPr>
            <a:lvl4pPr lvl="3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4pPr>
            <a:lvl5pPr lvl="4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5pPr>
            <a:lvl6pPr lvl="5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6pPr>
            <a:lvl7pPr lvl="6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7pPr>
            <a:lvl8pPr lvl="7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8pPr>
            <a:lvl9pPr lvl="8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9pPr>
          </a:lstStyle>
          <a:p/>
        </p:txBody>
      </p:sp>
      <p:sp>
        <p:nvSpPr>
          <p:cNvPr id="12" name="Google Shape;12;p2"/>
          <p:cNvSpPr txBox="1"/>
          <p:nvPr>
            <p:ph idx="1" type="subTitle"/>
          </p:nvPr>
        </p:nvSpPr>
        <p:spPr>
          <a:xfrm>
            <a:off x="311700" y="3165823"/>
            <a:ext cx="8520600" cy="73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13" name="Google Shape;13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1"/>
          <p:cNvSpPr txBox="1"/>
          <p:nvPr>
            <p:ph hasCustomPrompt="1" type="title"/>
          </p:nvPr>
        </p:nvSpPr>
        <p:spPr>
          <a:xfrm>
            <a:off x="311700" y="1167925"/>
            <a:ext cx="8520600" cy="1980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48" name="Google Shape;48;p11"/>
          <p:cNvSpPr txBox="1"/>
          <p:nvPr>
            <p:ph idx="1" type="body"/>
          </p:nvPr>
        </p:nvSpPr>
        <p:spPr>
          <a:xfrm>
            <a:off x="311700" y="3224250"/>
            <a:ext cx="8520600" cy="107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9" name="Google Shape;49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 txBox="1"/>
          <p:nvPr>
            <p:ph type="title"/>
          </p:nvPr>
        </p:nvSpPr>
        <p:spPr>
          <a:xfrm>
            <a:off x="311700" y="2480550"/>
            <a:ext cx="8114400" cy="2445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6" name="Google Shape;16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0" name="Google Shape;20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3" name="Google Shape;23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5" name="Google Shape;25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8" name="Google Shape;28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7"/>
          <p:cNvSpPr txBox="1"/>
          <p:nvPr>
            <p:ph type="title"/>
          </p:nvPr>
        </p:nvSpPr>
        <p:spPr>
          <a:xfrm>
            <a:off x="311700" y="6318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1" name="Google Shape;31;p7"/>
          <p:cNvSpPr txBox="1"/>
          <p:nvPr>
            <p:ph idx="1" type="body"/>
          </p:nvPr>
        </p:nvSpPr>
        <p:spPr>
          <a:xfrm>
            <a:off x="311700" y="1490875"/>
            <a:ext cx="2808000" cy="307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2" name="Google Shape;32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3"/>
        </a:solidFill>
      </p:bgPr>
    </p:bg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8"/>
          <p:cNvSpPr txBox="1"/>
          <p:nvPr>
            <p:ph type="title"/>
          </p:nvPr>
        </p:nvSpPr>
        <p:spPr>
          <a:xfrm>
            <a:off x="490250" y="526350"/>
            <a:ext cx="5683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5" name="Google Shape;35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9"/>
          <p:cNvSpPr/>
          <p:nvPr/>
        </p:nvSpPr>
        <p:spPr>
          <a:xfrm>
            <a:off x="4572000" y="100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38" name="Google Shape;38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39" name="Google Shape;39;p9"/>
          <p:cNvSpPr txBox="1"/>
          <p:nvPr>
            <p:ph type="title"/>
          </p:nvPr>
        </p:nvSpPr>
        <p:spPr>
          <a:xfrm>
            <a:off x="265500" y="1375599"/>
            <a:ext cx="4045200" cy="1551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1pPr>
            <a:lvl2pPr lvl="1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/>
        </p:txBody>
      </p:sp>
      <p:sp>
        <p:nvSpPr>
          <p:cNvPr id="40" name="Google Shape;40;p9"/>
          <p:cNvSpPr txBox="1"/>
          <p:nvPr>
            <p:ph idx="1" type="subTitle"/>
          </p:nvPr>
        </p:nvSpPr>
        <p:spPr>
          <a:xfrm>
            <a:off x="265500" y="2981125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/>
        </p:txBody>
      </p:sp>
      <p:sp>
        <p:nvSpPr>
          <p:cNvPr id="41" name="Google Shape;41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2" name="Google Shape;42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0"/>
          <p:cNvSpPr txBox="1"/>
          <p:nvPr>
            <p:ph idx="1" type="body"/>
          </p:nvPr>
        </p:nvSpPr>
        <p:spPr>
          <a:xfrm>
            <a:off x="319500" y="4233725"/>
            <a:ext cx="5998800" cy="59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Alfa Slab One"/>
              <a:buNone/>
              <a:defRPr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1pPr>
          </a:lstStyle>
          <a:p/>
        </p:txBody>
      </p:sp>
      <p:sp>
        <p:nvSpPr>
          <p:cNvPr id="45" name="Google Shape;45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gameday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Proxima Nova"/>
              <a:buChar char="●"/>
              <a:defRPr sz="18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○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■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●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○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■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●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○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Proxima Nova"/>
              <a:buChar char="■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4.xml"/><Relationship Id="rId3" Type="http://schemas.openxmlformats.org/officeDocument/2006/relationships/hyperlink" Target="mailto:servicios@lacedes.com" TargetMode="Externa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9.xml"/><Relationship Id="rId3" Type="http://schemas.openxmlformats.org/officeDocument/2006/relationships/hyperlink" Target="https://www.lacedes.com/actividades-extraescolares/" TargetMode="External"/><Relationship Id="rId4" Type="http://schemas.openxmlformats.org/officeDocument/2006/relationships/hyperlink" Target="mailto:extraescolares@lacedes.com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22.xml"/><Relationship Id="rId3" Type="http://schemas.openxmlformats.org/officeDocument/2006/relationships/hyperlink" Target="mailto:javierd.panadero@lacedes.com" TargetMode="External"/><Relationship Id="rId4" Type="http://schemas.openxmlformats.org/officeDocument/2006/relationships/hyperlink" Target="http://www.lacedes.com" TargetMode="Externa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30.xml"/></Relationships>
</file>

<file path=ppt/slides/_rels/slide3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31.xml"/></Relationships>
</file>

<file path=ppt/slides/_rels/slide3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32.xml"/></Relationships>
</file>

<file path=ppt/slides/_rels/slide3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33.xml"/><Relationship Id="rId3" Type="http://schemas.openxmlformats.org/officeDocument/2006/relationships/hyperlink" Target="mailto:secretaria@lacedes.com" TargetMode="External"/></Relationships>
</file>

<file path=ppt/slides/_rels/slide3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34.xml"/></Relationships>
</file>

<file path=ppt/slides/_rels/slide3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35.xml"/></Relationships>
</file>

<file path=ppt/slides/_rels/slide3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36.xml"/></Relationships>
</file>

<file path=ppt/slides/_rels/slide3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37.xml"/><Relationship Id="rId3" Type="http://schemas.openxmlformats.org/officeDocument/2006/relationships/hyperlink" Target="mailto:javierd.panadero@lacedes.com" TargetMode="External"/><Relationship Id="rId4" Type="http://schemas.openxmlformats.org/officeDocument/2006/relationships/hyperlink" Target="mailto:direccion.academia@lacedes.com" TargetMode="External"/><Relationship Id="rId9" Type="http://schemas.openxmlformats.org/officeDocument/2006/relationships/hyperlink" Target="mailto:extraescolares@lacedes.com" TargetMode="External"/><Relationship Id="rId5" Type="http://schemas.openxmlformats.org/officeDocument/2006/relationships/hyperlink" Target="mailto:jefatura.academia@lacedes.com" TargetMode="External"/><Relationship Id="rId6" Type="http://schemas.openxmlformats.org/officeDocument/2006/relationships/hyperlink" Target="mailto:secretaria.academia@lacedes.com" TargetMode="External"/><Relationship Id="rId7" Type="http://schemas.openxmlformats.org/officeDocument/2006/relationships/hyperlink" Target="mailto:empresa@lacedes.com" TargetMode="External"/><Relationship Id="rId8" Type="http://schemas.openxmlformats.org/officeDocument/2006/relationships/hyperlink" Target="mailto:servicios@lacedes.com" TargetMode="External"/></Relationships>
</file>

<file path=ppt/slides/_rels/slide3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38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3"/>
          <p:cNvSpPr txBox="1"/>
          <p:nvPr>
            <p:ph type="title"/>
          </p:nvPr>
        </p:nvSpPr>
        <p:spPr>
          <a:xfrm>
            <a:off x="311700" y="2480550"/>
            <a:ext cx="8114400" cy="2445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2024/2025 - 4ºB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22"/>
          <p:cNvSpPr txBox="1"/>
          <p:nvPr>
            <p:ph type="title"/>
          </p:nvPr>
        </p:nvSpPr>
        <p:spPr>
          <a:xfrm>
            <a:off x="265500" y="1375599"/>
            <a:ext cx="4045200" cy="1551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Material de los alumnos</a:t>
            </a:r>
            <a:endParaRPr/>
          </a:p>
        </p:txBody>
      </p:sp>
      <p:sp>
        <p:nvSpPr>
          <p:cNvPr id="116" name="Google Shape;116;p22"/>
          <p:cNvSpPr txBox="1"/>
          <p:nvPr>
            <p:ph idx="1" type="subTitle"/>
          </p:nvPr>
        </p:nvSpPr>
        <p:spPr>
          <a:xfrm>
            <a:off x="265500" y="2981125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7" name="Google Shape;117;p22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Uso de la plataforma Snappet y préstamo de un portátil Chromebook</a:t>
            </a:r>
            <a:r>
              <a:rPr lang="en-GB"/>
              <a:t>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-GB"/>
              <a:t>Actividades en las áreas de Matemáticas, Lengua e Inglés dentro de Snappet. Actividades en el resto de áreas en función de la programación del profesorado.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-GB"/>
              <a:t>Uso para el desarrollo de la materia transversal (pensamiento computacional). 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23"/>
          <p:cNvSpPr txBox="1"/>
          <p:nvPr>
            <p:ph type="title"/>
          </p:nvPr>
        </p:nvSpPr>
        <p:spPr>
          <a:xfrm>
            <a:off x="265500" y="1375599"/>
            <a:ext cx="4045200" cy="1551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Material de los alumnos</a:t>
            </a:r>
            <a:endParaRPr/>
          </a:p>
        </p:txBody>
      </p:sp>
      <p:sp>
        <p:nvSpPr>
          <p:cNvPr id="123" name="Google Shape;123;p23"/>
          <p:cNvSpPr txBox="1"/>
          <p:nvPr>
            <p:ph idx="1" type="subTitle"/>
          </p:nvPr>
        </p:nvSpPr>
        <p:spPr>
          <a:xfrm>
            <a:off x="265500" y="2981125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4" name="Google Shape;124;p23"/>
          <p:cNvSpPr txBox="1"/>
          <p:nvPr>
            <p:ph idx="2" type="body"/>
          </p:nvPr>
        </p:nvSpPr>
        <p:spPr>
          <a:xfrm>
            <a:off x="4970250" y="3040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Coste del préstamo del equipo y acceso a la plataforma: 120€ (abonables en tres pagos trimestrales mediante transferencia bancaria).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-GB"/>
              <a:t>Los pagos se </a:t>
            </a:r>
            <a:r>
              <a:rPr lang="en-GB"/>
              <a:t>realizarán</a:t>
            </a:r>
            <a:r>
              <a:rPr lang="en-GB"/>
              <a:t> en los siguientes periodos:</a:t>
            </a:r>
            <a:endParaRPr/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SzPts val="1800"/>
              <a:buChar char="-"/>
            </a:pPr>
            <a:r>
              <a:rPr lang="en-GB"/>
              <a:t>1º Pago: 1 al 4 de Octubre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-GB"/>
              <a:t>2º Pago: 8 al 13 de Enero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-GB"/>
              <a:t>3º Pago: 1 al 4 de Abril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24"/>
          <p:cNvSpPr txBox="1"/>
          <p:nvPr>
            <p:ph type="title"/>
          </p:nvPr>
        </p:nvSpPr>
        <p:spPr>
          <a:xfrm>
            <a:off x="265500" y="1375599"/>
            <a:ext cx="4045200" cy="1551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Uso de los aseos</a:t>
            </a:r>
            <a:endParaRPr/>
          </a:p>
        </p:txBody>
      </p:sp>
      <p:sp>
        <p:nvSpPr>
          <p:cNvPr id="130" name="Google Shape;130;p24"/>
          <p:cNvSpPr txBox="1"/>
          <p:nvPr>
            <p:ph idx="1" type="subTitle"/>
          </p:nvPr>
        </p:nvSpPr>
        <p:spPr>
          <a:xfrm>
            <a:off x="265500" y="2981125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1" name="Google Shape;131;p24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Los aseos de alumnos son los localizados en planta baja.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-GB"/>
              <a:t>El uso de los mismos se limitará (en la medida de lo posible) a los turnos de recreo.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25"/>
          <p:cNvSpPr txBox="1"/>
          <p:nvPr>
            <p:ph type="title"/>
          </p:nvPr>
        </p:nvSpPr>
        <p:spPr>
          <a:xfrm>
            <a:off x="490250" y="526350"/>
            <a:ext cx="58377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Servicios complementarios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26"/>
          <p:cNvSpPr txBox="1"/>
          <p:nvPr>
            <p:ph type="title"/>
          </p:nvPr>
        </p:nvSpPr>
        <p:spPr>
          <a:xfrm>
            <a:off x="265500" y="1375599"/>
            <a:ext cx="4045200" cy="1551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Inscripción</a:t>
            </a:r>
            <a:endParaRPr/>
          </a:p>
        </p:txBody>
      </p:sp>
      <p:sp>
        <p:nvSpPr>
          <p:cNvPr id="142" name="Google Shape;142;p26"/>
          <p:cNvSpPr txBox="1"/>
          <p:nvPr>
            <p:ph idx="1" type="subTitle"/>
          </p:nvPr>
        </p:nvSpPr>
        <p:spPr>
          <a:xfrm>
            <a:off x="265500" y="2981125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3" name="Google Shape;143;p26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Formulario de inscripción ya cerrado.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-GB"/>
              <a:t>Para cualquier solicitud fuera de plazo habrá de escribirse un correo a </a:t>
            </a:r>
            <a:r>
              <a:rPr lang="en-GB" u="sng">
                <a:solidFill>
                  <a:srgbClr val="00FF00"/>
                </a:solidFill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servicios@lacedes.com</a:t>
            </a:r>
            <a:r>
              <a:rPr lang="en-GB"/>
              <a:t>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-GB"/>
              <a:t>Las extraescolares estarán abiertas hasta el día 10 de septiembre.</a:t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27"/>
          <p:cNvSpPr txBox="1"/>
          <p:nvPr>
            <p:ph type="title"/>
          </p:nvPr>
        </p:nvSpPr>
        <p:spPr>
          <a:xfrm>
            <a:off x="265500" y="1375599"/>
            <a:ext cx="4045200" cy="1551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Pago</a:t>
            </a:r>
            <a:endParaRPr/>
          </a:p>
        </p:txBody>
      </p:sp>
      <p:sp>
        <p:nvSpPr>
          <p:cNvPr id="149" name="Google Shape;149;p27"/>
          <p:cNvSpPr txBox="1"/>
          <p:nvPr>
            <p:ph idx="1" type="subTitle"/>
          </p:nvPr>
        </p:nvSpPr>
        <p:spPr>
          <a:xfrm>
            <a:off x="265500" y="2981125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0" name="Google Shape;150;p27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El pago de todos los servicios se hará exclusivamente por transferencia bancaria a un NUEVO número de cuenta.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-GB"/>
              <a:t>ES66 3190 0090 7451 8407 7625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-GB"/>
              <a:t>Concepto: servicio contratado, nombre del alumno y curso.</a:t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28"/>
          <p:cNvSpPr txBox="1"/>
          <p:nvPr>
            <p:ph type="title"/>
          </p:nvPr>
        </p:nvSpPr>
        <p:spPr>
          <a:xfrm>
            <a:off x="265500" y="1375599"/>
            <a:ext cx="4045200" cy="1551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Aula Matinal</a:t>
            </a:r>
            <a:endParaRPr/>
          </a:p>
        </p:txBody>
      </p:sp>
      <p:sp>
        <p:nvSpPr>
          <p:cNvPr id="156" name="Google Shape;156;p28"/>
          <p:cNvSpPr txBox="1"/>
          <p:nvPr>
            <p:ph idx="1" type="subTitle"/>
          </p:nvPr>
        </p:nvSpPr>
        <p:spPr>
          <a:xfrm>
            <a:off x="265500" y="2981125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7" name="Google Shape;157;p28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A partir de las 7.30 am.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-GB"/>
              <a:t>Prioritaria para los usuarios habituales (55€ al mes). Los esporádicos solo podrán hacer uso si el aforo lo permite (4€ al día).</a:t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29"/>
          <p:cNvSpPr txBox="1"/>
          <p:nvPr>
            <p:ph type="title"/>
          </p:nvPr>
        </p:nvSpPr>
        <p:spPr>
          <a:xfrm>
            <a:off x="265500" y="1375599"/>
            <a:ext cx="4045200" cy="1551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Comedor</a:t>
            </a:r>
            <a:endParaRPr/>
          </a:p>
        </p:txBody>
      </p:sp>
      <p:sp>
        <p:nvSpPr>
          <p:cNvPr id="163" name="Google Shape;163;p29"/>
          <p:cNvSpPr txBox="1"/>
          <p:nvPr>
            <p:ph idx="1" type="subTitle"/>
          </p:nvPr>
        </p:nvSpPr>
        <p:spPr>
          <a:xfrm>
            <a:off x="265500" y="2981125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4" name="Google Shape;164;p2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Desde las 14.00 hasta las 16.00 pm (13.00 a 15.00 pm en el horario de verano).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-GB"/>
              <a:t>Prioritaria para los usuarios habituales (125€ al mes). Los esporádicos solo podrán hacer uso si el aforo lo permite (9€ al día).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-GB"/>
              <a:t>Este año se harán bonos para los alumnos que se vayan a quedar esporadicamente.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-GB"/>
              <a:t>Bono 10 usos - &gt; 38.50€</a:t>
            </a: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30"/>
          <p:cNvSpPr txBox="1"/>
          <p:nvPr>
            <p:ph type="title"/>
          </p:nvPr>
        </p:nvSpPr>
        <p:spPr>
          <a:xfrm>
            <a:off x="265500" y="1375599"/>
            <a:ext cx="4045200" cy="1551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Transporte Escolar</a:t>
            </a:r>
            <a:endParaRPr/>
          </a:p>
        </p:txBody>
      </p:sp>
      <p:sp>
        <p:nvSpPr>
          <p:cNvPr id="170" name="Google Shape;170;p30"/>
          <p:cNvSpPr txBox="1"/>
          <p:nvPr>
            <p:ph idx="1" type="subTitle"/>
          </p:nvPr>
        </p:nvSpPr>
        <p:spPr>
          <a:xfrm>
            <a:off x="265500" y="2981125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1" name="Google Shape;171;p30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Exclusivamente para usuarios habituales.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-GB"/>
              <a:t>65€ por ida y vuelta.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-GB"/>
              <a:t>40€ por único viaje.</a:t>
            </a:r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31"/>
          <p:cNvSpPr txBox="1"/>
          <p:nvPr>
            <p:ph type="title"/>
          </p:nvPr>
        </p:nvSpPr>
        <p:spPr>
          <a:xfrm>
            <a:off x="265500" y="1375599"/>
            <a:ext cx="4045200" cy="1551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Actividades Extraescolares</a:t>
            </a:r>
            <a:endParaRPr/>
          </a:p>
        </p:txBody>
      </p:sp>
      <p:sp>
        <p:nvSpPr>
          <p:cNvPr id="177" name="Google Shape;177;p31"/>
          <p:cNvSpPr txBox="1"/>
          <p:nvPr>
            <p:ph idx="1" type="subTitle"/>
          </p:nvPr>
        </p:nvSpPr>
        <p:spPr>
          <a:xfrm>
            <a:off x="265500" y="2981125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8" name="Google Shape;178;p31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Calendario publicado en el </a:t>
            </a:r>
            <a:r>
              <a:rPr lang="en-GB" u="sng">
                <a:solidFill>
                  <a:srgbClr val="00FF00"/>
                </a:solidFill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sitio web</a:t>
            </a:r>
            <a:r>
              <a:rPr lang="en-GB"/>
              <a:t> del Centro.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-GB"/>
              <a:t>Además de las actividades ya ofertadas, también habrá la posibilidad de apuntarse a Robótica.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-GB"/>
              <a:t>Información e inscripción a través de </a:t>
            </a:r>
            <a:r>
              <a:rPr lang="en-GB" u="sng">
                <a:solidFill>
                  <a:srgbClr val="00FF00"/>
                </a:solidFill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extraescolares@lacedes.com</a:t>
            </a:r>
            <a:r>
              <a:rPr lang="en-GB"/>
              <a:t>.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/>
          <p:nvPr>
            <p:ph type="title"/>
          </p:nvPr>
        </p:nvSpPr>
        <p:spPr>
          <a:xfrm>
            <a:off x="490250" y="526350"/>
            <a:ext cx="5683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Aspectos organizativos generales</a:t>
            </a: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32"/>
          <p:cNvSpPr txBox="1"/>
          <p:nvPr>
            <p:ph type="title"/>
          </p:nvPr>
        </p:nvSpPr>
        <p:spPr>
          <a:xfrm>
            <a:off x="490250" y="526350"/>
            <a:ext cx="5683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Canales de comunicación con el Centro</a:t>
            </a:r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7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33"/>
          <p:cNvSpPr txBox="1"/>
          <p:nvPr>
            <p:ph type="title"/>
          </p:nvPr>
        </p:nvSpPr>
        <p:spPr>
          <a:xfrm>
            <a:off x="265500" y="1375599"/>
            <a:ext cx="4045200" cy="1551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Atención a familias de alumnos</a:t>
            </a:r>
            <a:endParaRPr/>
          </a:p>
        </p:txBody>
      </p:sp>
      <p:sp>
        <p:nvSpPr>
          <p:cNvPr id="189" name="Google Shape;189;p33"/>
          <p:cNvSpPr txBox="1"/>
          <p:nvPr>
            <p:ph idx="1" type="subTitle"/>
          </p:nvPr>
        </p:nvSpPr>
        <p:spPr>
          <a:xfrm>
            <a:off x="265500" y="2981125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0" name="Google Shape;190;p33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en-GB"/>
              <a:t>Presencial o telemática.</a:t>
            </a:r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34"/>
          <p:cNvSpPr txBox="1"/>
          <p:nvPr>
            <p:ph type="title"/>
          </p:nvPr>
        </p:nvSpPr>
        <p:spPr>
          <a:xfrm>
            <a:off x="265500" y="1375599"/>
            <a:ext cx="4045200" cy="1551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Medios de información y comunicación</a:t>
            </a:r>
            <a:endParaRPr/>
          </a:p>
        </p:txBody>
      </p:sp>
      <p:sp>
        <p:nvSpPr>
          <p:cNvPr id="196" name="Google Shape;196;p34"/>
          <p:cNvSpPr txBox="1"/>
          <p:nvPr>
            <p:ph idx="1" type="subTitle"/>
          </p:nvPr>
        </p:nvSpPr>
        <p:spPr>
          <a:xfrm>
            <a:off x="265500" y="2981125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7" name="Google Shape;197;p34"/>
          <p:cNvSpPr txBox="1"/>
          <p:nvPr>
            <p:ph idx="2" type="body"/>
          </p:nvPr>
        </p:nvSpPr>
        <p:spPr>
          <a:xfrm>
            <a:off x="4939500" y="485650"/>
            <a:ext cx="3837000" cy="393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EducamosCLM</a:t>
            </a:r>
            <a:r>
              <a:rPr lang="en-GB"/>
              <a:t> para todas las comunicaciones oficiales y para la transmisión de información de las autoridades educativas y la Dirección del Centro.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-GB"/>
              <a:t>Correo electrónico del tutor (</a:t>
            </a:r>
            <a:r>
              <a:rPr lang="en-GB" u="sng">
                <a:solidFill>
                  <a:srgbClr val="00FF00"/>
                </a:solidFill>
              </a:rPr>
              <a:t>alejandro.alcaraz</a:t>
            </a:r>
            <a:r>
              <a:rPr lang="en-GB" u="sng">
                <a:solidFill>
                  <a:srgbClr val="00FF00"/>
                </a:solidFill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@lacedes.com</a:t>
            </a:r>
            <a:r>
              <a:rPr lang="en-GB"/>
              <a:t>).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-GB"/>
              <a:t>Sitio web del centro (</a:t>
            </a:r>
            <a:r>
              <a:rPr lang="en-GB" u="sng">
                <a:solidFill>
                  <a:srgbClr val="00FF00"/>
                </a:solidFill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www.lacedes.com</a:t>
            </a:r>
            <a:r>
              <a:rPr lang="en-GB"/>
              <a:t>) y blog del tutor.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35"/>
          <p:cNvSpPr txBox="1"/>
          <p:nvPr>
            <p:ph type="title"/>
          </p:nvPr>
        </p:nvSpPr>
        <p:spPr>
          <a:xfrm>
            <a:off x="490250" y="526350"/>
            <a:ext cx="5683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Cuestiones adicionales</a:t>
            </a:r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6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36"/>
          <p:cNvSpPr txBox="1"/>
          <p:nvPr>
            <p:ph type="title"/>
          </p:nvPr>
        </p:nvSpPr>
        <p:spPr>
          <a:xfrm>
            <a:off x="265500" y="1375599"/>
            <a:ext cx="4045200" cy="1551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600"/>
              <a:t>Normas básicas de funcionamiento</a:t>
            </a:r>
            <a:endParaRPr sz="3600"/>
          </a:p>
        </p:txBody>
      </p:sp>
      <p:sp>
        <p:nvSpPr>
          <p:cNvPr id="208" name="Google Shape;208;p36"/>
          <p:cNvSpPr txBox="1"/>
          <p:nvPr>
            <p:ph idx="1" type="subTitle"/>
          </p:nvPr>
        </p:nvSpPr>
        <p:spPr>
          <a:xfrm>
            <a:off x="265500" y="2981125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9" name="Google Shape;209;p36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Cumplimiento de la uniformidad (último año de coexistencia de antiguo y nuevo uniforme).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-GB"/>
              <a:t>Justificación de faltas por escrito (correo electrónico).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-GB"/>
              <a:t>Queda totalmente prohibida la entrada de dispositivos electrónicos (consolas, móviles, relojes con cámara, etc.) distintos del Chromebook.</a:t>
            </a:r>
            <a:endParaRPr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3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37"/>
          <p:cNvSpPr txBox="1"/>
          <p:nvPr>
            <p:ph type="title"/>
          </p:nvPr>
        </p:nvSpPr>
        <p:spPr>
          <a:xfrm>
            <a:off x="265500" y="1375599"/>
            <a:ext cx="4045200" cy="1551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600"/>
              <a:t>Normas básicas de funcionamiento</a:t>
            </a:r>
            <a:endParaRPr sz="3600"/>
          </a:p>
        </p:txBody>
      </p:sp>
      <p:sp>
        <p:nvSpPr>
          <p:cNvPr id="215" name="Google Shape;215;p37"/>
          <p:cNvSpPr txBox="1"/>
          <p:nvPr>
            <p:ph idx="1" type="subTitle"/>
          </p:nvPr>
        </p:nvSpPr>
        <p:spPr>
          <a:xfrm>
            <a:off x="265500" y="2981125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6" name="Google Shape;216;p37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Entrega de exámenes por tandas para su revisión en casa.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-GB"/>
              <a:t>Vigilancia ante comportamientos contrarios a la convivencia.</a:t>
            </a:r>
            <a:endParaRPr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0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p38"/>
          <p:cNvSpPr txBox="1"/>
          <p:nvPr>
            <p:ph type="title"/>
          </p:nvPr>
        </p:nvSpPr>
        <p:spPr>
          <a:xfrm>
            <a:off x="265500" y="1375599"/>
            <a:ext cx="4045200" cy="1551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Otras cuestiones</a:t>
            </a:r>
            <a:endParaRPr/>
          </a:p>
        </p:txBody>
      </p:sp>
      <p:sp>
        <p:nvSpPr>
          <p:cNvPr id="222" name="Google Shape;222;p38"/>
          <p:cNvSpPr txBox="1"/>
          <p:nvPr>
            <p:ph idx="1" type="subTitle"/>
          </p:nvPr>
        </p:nvSpPr>
        <p:spPr>
          <a:xfrm>
            <a:off x="265500" y="2981125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3" name="Google Shape;223;p38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Dificultad del curso.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-GB"/>
              <a:t>Trabajo diario (deberes y estudio).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-GB"/>
              <a:t>Uso de la agenda escolar.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-GB"/>
              <a:t>Bolsa de aseo solo los días de E.F. (compuesta por toalla, gel y desodorante de barra o roll-on). Prohibidos los frascos de cristal.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-GB"/>
              <a:t>Uso de flauta en Música.</a:t>
            </a:r>
            <a:endParaRPr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7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39"/>
          <p:cNvSpPr txBox="1"/>
          <p:nvPr>
            <p:ph type="title"/>
          </p:nvPr>
        </p:nvSpPr>
        <p:spPr>
          <a:xfrm>
            <a:off x="265500" y="1375599"/>
            <a:ext cx="4045200" cy="1551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Otras cuestiones</a:t>
            </a:r>
            <a:endParaRPr/>
          </a:p>
        </p:txBody>
      </p:sp>
      <p:sp>
        <p:nvSpPr>
          <p:cNvPr id="229" name="Google Shape;229;p39"/>
          <p:cNvSpPr txBox="1"/>
          <p:nvPr>
            <p:ph idx="1" type="subTitle"/>
          </p:nvPr>
        </p:nvSpPr>
        <p:spPr>
          <a:xfrm>
            <a:off x="265500" y="2981125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0" name="Google Shape;230;p3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Desayuno saludable en casa y seguimiento del programa de almuerzo inteligente del colegio.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-GB"/>
              <a:t>Agua embotellada. </a:t>
            </a:r>
            <a:endParaRPr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4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p40"/>
          <p:cNvSpPr txBox="1"/>
          <p:nvPr>
            <p:ph type="title"/>
          </p:nvPr>
        </p:nvSpPr>
        <p:spPr>
          <a:xfrm>
            <a:off x="265500" y="1375599"/>
            <a:ext cx="4045200" cy="1551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000"/>
              <a:t>Coste de deportes complementarios</a:t>
            </a:r>
            <a:endParaRPr sz="3000"/>
          </a:p>
        </p:txBody>
      </p:sp>
      <p:sp>
        <p:nvSpPr>
          <p:cNvPr id="236" name="Google Shape;236;p40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El deporte complementario programado para el curso 2024/2025 aún no está definido (coste también por determinar).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-GB"/>
              <a:t>Celebración durante el segundo trimestre</a:t>
            </a:r>
            <a:r>
              <a:rPr lang="en-GB"/>
              <a:t>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-GB"/>
              <a:t>Forma de pago también sin definir.</a:t>
            </a:r>
            <a:endParaRPr/>
          </a:p>
        </p:txBody>
      </p:sp>
      <p:sp>
        <p:nvSpPr>
          <p:cNvPr id="237" name="Google Shape;237;p40"/>
          <p:cNvSpPr txBox="1"/>
          <p:nvPr>
            <p:ph idx="1" type="subTitle"/>
          </p:nvPr>
        </p:nvSpPr>
        <p:spPr>
          <a:xfrm>
            <a:off x="265500" y="2981125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Google Shape;242;p41"/>
          <p:cNvSpPr txBox="1"/>
          <p:nvPr>
            <p:ph type="title"/>
          </p:nvPr>
        </p:nvSpPr>
        <p:spPr>
          <a:xfrm>
            <a:off x="265500" y="1375599"/>
            <a:ext cx="4045200" cy="1551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000"/>
              <a:t>Coste de actividades complementarias</a:t>
            </a:r>
            <a:endParaRPr sz="3000"/>
          </a:p>
        </p:txBody>
      </p:sp>
      <p:sp>
        <p:nvSpPr>
          <p:cNvPr id="243" name="Google Shape;243;p41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Asistente nativo de conversación en Lengua Inglesa </a:t>
            </a:r>
            <a:r>
              <a:rPr lang="en-GB">
                <a:highlight>
                  <a:schemeClr val="dk1"/>
                </a:highlight>
              </a:rPr>
              <a:t>40€ anuales</a:t>
            </a:r>
            <a:r>
              <a:rPr lang="en-GB">
                <a:solidFill>
                  <a:schemeClr val="dk1"/>
                </a:solidFill>
              </a:rPr>
              <a:t>.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-GB">
                <a:highlight>
                  <a:schemeClr val="dk1"/>
                </a:highlight>
              </a:rPr>
              <a:t>El ampa subvenciona 10 € a los socios.</a:t>
            </a:r>
            <a:endParaRPr>
              <a:highlight>
                <a:schemeClr val="dk1"/>
              </a:highlight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-GB">
                <a:highlight>
                  <a:schemeClr val="dk1"/>
                </a:highlight>
              </a:rPr>
              <a:t>Hasta el 13 de octubre…</a:t>
            </a:r>
            <a:endParaRPr>
              <a:highlight>
                <a:schemeClr val="dk1"/>
              </a:highlight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-GB">
                <a:highlight>
                  <a:schemeClr val="dk1"/>
                </a:highlight>
              </a:rPr>
              <a:t>P</a:t>
            </a:r>
            <a:r>
              <a:rPr lang="en-GB">
                <a:highlight>
                  <a:schemeClr val="dk1"/>
                </a:highlight>
              </a:rPr>
              <a:t>ago mediante transferencia bancaria.</a:t>
            </a:r>
            <a:endParaRPr>
              <a:highlight>
                <a:schemeClr val="dk1"/>
              </a:highlight>
            </a:endParaRPr>
          </a:p>
        </p:txBody>
      </p:sp>
      <p:sp>
        <p:nvSpPr>
          <p:cNvPr id="244" name="Google Shape;244;p41"/>
          <p:cNvSpPr txBox="1"/>
          <p:nvPr>
            <p:ph idx="1" type="subTitle"/>
          </p:nvPr>
        </p:nvSpPr>
        <p:spPr>
          <a:xfrm>
            <a:off x="265500" y="2981125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>
            <p:ph type="title"/>
          </p:nvPr>
        </p:nvSpPr>
        <p:spPr>
          <a:xfrm>
            <a:off x="265500" y="1375599"/>
            <a:ext cx="4045200" cy="1551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Profesorado del curso</a:t>
            </a:r>
            <a:endParaRPr/>
          </a:p>
        </p:txBody>
      </p:sp>
      <p:sp>
        <p:nvSpPr>
          <p:cNvPr id="67" name="Google Shape;67;p15"/>
          <p:cNvSpPr txBox="1"/>
          <p:nvPr>
            <p:ph idx="1" type="subTitle"/>
          </p:nvPr>
        </p:nvSpPr>
        <p:spPr>
          <a:xfrm>
            <a:off x="265500" y="2981125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" name="Google Shape;68;p15"/>
          <p:cNvSpPr txBox="1"/>
          <p:nvPr>
            <p:ph idx="2" type="body"/>
          </p:nvPr>
        </p:nvSpPr>
        <p:spPr>
          <a:xfrm>
            <a:off x="4929250" y="124675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Alejandro Martínez (Lengua, Matemáticas, Science)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-GB"/>
              <a:t>María Denia (English)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-GB"/>
              <a:t>Paqui Martínez (Arts, </a:t>
            </a:r>
            <a:r>
              <a:rPr lang="en-GB"/>
              <a:t>Alternativa)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-GB"/>
              <a:t>Alicia Soria (Música)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-GB"/>
              <a:t>Rocío del Alba (Français)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-GB"/>
              <a:t>Víctor Jareño (E.F.)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-GB"/>
              <a:t>Francisco José Tárraga (Religión)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8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Google Shape;249;p42"/>
          <p:cNvSpPr txBox="1"/>
          <p:nvPr>
            <p:ph type="title"/>
          </p:nvPr>
        </p:nvSpPr>
        <p:spPr>
          <a:xfrm>
            <a:off x="265500" y="1375599"/>
            <a:ext cx="4045200" cy="1551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000"/>
              <a:t>Coste de servicios complementarios</a:t>
            </a:r>
            <a:endParaRPr sz="3000"/>
          </a:p>
        </p:txBody>
      </p:sp>
      <p:sp>
        <p:nvSpPr>
          <p:cNvPr id="250" name="Google Shape;250;p42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Seguro de accidentes.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-GB"/>
              <a:t>Prima de 20€.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-GB"/>
              <a:t>Pago en metálico en sobre cerrado con nombre y apellidos del alumno, hasta el 20 de septiembre.</a:t>
            </a:r>
            <a:endParaRPr/>
          </a:p>
        </p:txBody>
      </p:sp>
      <p:sp>
        <p:nvSpPr>
          <p:cNvPr id="251" name="Google Shape;251;p42"/>
          <p:cNvSpPr txBox="1"/>
          <p:nvPr>
            <p:ph idx="1" type="subTitle"/>
          </p:nvPr>
        </p:nvSpPr>
        <p:spPr>
          <a:xfrm>
            <a:off x="265500" y="2981125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5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Google Shape;256;p43"/>
          <p:cNvSpPr txBox="1"/>
          <p:nvPr>
            <p:ph type="title"/>
          </p:nvPr>
        </p:nvSpPr>
        <p:spPr>
          <a:xfrm>
            <a:off x="265500" y="1375599"/>
            <a:ext cx="4045200" cy="1551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AMPA</a:t>
            </a:r>
            <a:endParaRPr/>
          </a:p>
        </p:txBody>
      </p:sp>
      <p:sp>
        <p:nvSpPr>
          <p:cNvPr id="257" name="Google Shape;257;p43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Esencial para el buen funcionamiento del Centro.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-GB"/>
              <a:t>Cuota de ingreso (</a:t>
            </a:r>
            <a:r>
              <a:rPr lang="en-GB">
                <a:highlight>
                  <a:schemeClr val="dk1"/>
                </a:highlight>
              </a:rPr>
              <a:t>30€ anuales por familia).</a:t>
            </a:r>
            <a:endParaRPr>
              <a:highlight>
                <a:schemeClr val="dk1"/>
              </a:highlight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-GB">
                <a:highlight>
                  <a:schemeClr val="dk1"/>
                </a:highlight>
              </a:rPr>
              <a:t>Pago mediante transferencia bancaria</a:t>
            </a:r>
            <a:r>
              <a:rPr lang="en-GB">
                <a:highlight>
                  <a:schemeClr val="dk1"/>
                </a:highlight>
              </a:rPr>
              <a:t>.</a:t>
            </a:r>
            <a:endParaRPr>
              <a:highlight>
                <a:schemeClr val="dk1"/>
              </a:highlight>
            </a:endParaRPr>
          </a:p>
        </p:txBody>
      </p:sp>
      <p:sp>
        <p:nvSpPr>
          <p:cNvPr id="258" name="Google Shape;258;p43"/>
          <p:cNvSpPr txBox="1"/>
          <p:nvPr>
            <p:ph idx="1" type="subTitle"/>
          </p:nvPr>
        </p:nvSpPr>
        <p:spPr>
          <a:xfrm>
            <a:off x="265500" y="2981125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2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Google Shape;263;p44"/>
          <p:cNvSpPr txBox="1"/>
          <p:nvPr>
            <p:ph type="title"/>
          </p:nvPr>
        </p:nvSpPr>
        <p:spPr>
          <a:xfrm>
            <a:off x="265500" y="1375599"/>
            <a:ext cx="4045200" cy="1551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Entrega de libros de texto</a:t>
            </a:r>
            <a:endParaRPr/>
          </a:p>
        </p:txBody>
      </p:sp>
      <p:sp>
        <p:nvSpPr>
          <p:cNvPr id="264" name="Google Shape;264;p44"/>
          <p:cNvSpPr txBox="1"/>
          <p:nvPr>
            <p:ph idx="1" type="subTitle"/>
          </p:nvPr>
        </p:nvSpPr>
        <p:spPr>
          <a:xfrm>
            <a:off x="265500" y="2981125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5" name="Google Shape;265;p44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En principio, los libros reservados y previamente pagados se entregarán a los alumnos el primer día de clase.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-GB"/>
              <a:t>Comunicación del pago mediante correo electrónico.</a:t>
            </a:r>
            <a:endParaRPr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9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Google Shape;270;p45"/>
          <p:cNvSpPr txBox="1"/>
          <p:nvPr>
            <p:ph type="title"/>
          </p:nvPr>
        </p:nvSpPr>
        <p:spPr>
          <a:xfrm>
            <a:off x="265500" y="1375599"/>
            <a:ext cx="4045200" cy="1551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Actualización de datos personales de contacto</a:t>
            </a:r>
            <a:endParaRPr/>
          </a:p>
        </p:txBody>
      </p:sp>
      <p:sp>
        <p:nvSpPr>
          <p:cNvPr id="271" name="Google Shape;271;p45"/>
          <p:cNvSpPr txBox="1"/>
          <p:nvPr>
            <p:ph idx="1" type="subTitle"/>
          </p:nvPr>
        </p:nvSpPr>
        <p:spPr>
          <a:xfrm>
            <a:off x="265500" y="2981125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2" name="Google Shape;272;p45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en-GB"/>
              <a:t>Es muy importante notificar cualquier cambio en los datos personales de contacto (especialmente dirección, números de teléfono o direcciones de correo electrónico). Puede hacerse fácilmente mediante un correo electrónico dirigido a mí y a la Secretaría del Centro (</a:t>
            </a:r>
            <a:r>
              <a:rPr lang="en-GB" u="sng">
                <a:solidFill>
                  <a:srgbClr val="00FF00"/>
                </a:solidFill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secretaria.academia@lacedes.com</a:t>
            </a:r>
            <a:r>
              <a:rPr lang="en-GB"/>
              <a:t>)</a:t>
            </a:r>
            <a:r>
              <a:rPr lang="en-GB"/>
              <a:t>.</a:t>
            </a:r>
            <a:endParaRPr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6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Google Shape;277;p46"/>
          <p:cNvSpPr txBox="1"/>
          <p:nvPr>
            <p:ph type="title"/>
          </p:nvPr>
        </p:nvSpPr>
        <p:spPr>
          <a:xfrm>
            <a:off x="265500" y="1375599"/>
            <a:ext cx="4045200" cy="1551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Modificación de matrícula</a:t>
            </a:r>
            <a:endParaRPr/>
          </a:p>
        </p:txBody>
      </p:sp>
      <p:sp>
        <p:nvSpPr>
          <p:cNvPr id="278" name="Google Shape;278;p46"/>
          <p:cNvSpPr txBox="1"/>
          <p:nvPr>
            <p:ph idx="1" type="subTitle"/>
          </p:nvPr>
        </p:nvSpPr>
        <p:spPr>
          <a:xfrm>
            <a:off x="265500" y="2981125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9" name="Google Shape;279;p46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en-GB"/>
              <a:t>Matriculación en Religión o alternativa mediante formulario al efecto.</a:t>
            </a:r>
            <a:endParaRPr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3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Google Shape;284;p47"/>
          <p:cNvSpPr txBox="1"/>
          <p:nvPr>
            <p:ph type="title"/>
          </p:nvPr>
        </p:nvSpPr>
        <p:spPr>
          <a:xfrm>
            <a:off x="265500" y="1375599"/>
            <a:ext cx="4045200" cy="1551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Tutorías para padres</a:t>
            </a:r>
            <a:endParaRPr/>
          </a:p>
        </p:txBody>
      </p:sp>
      <p:sp>
        <p:nvSpPr>
          <p:cNvPr id="285" name="Google Shape;285;p47"/>
          <p:cNvSpPr txBox="1"/>
          <p:nvPr>
            <p:ph idx="1" type="subTitle"/>
          </p:nvPr>
        </p:nvSpPr>
        <p:spPr>
          <a:xfrm>
            <a:off x="265500" y="2981125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6" name="Google Shape;286;p47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Se atenderán y responderán todas las consultas que se reciban a través de correo electrónico.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-GB"/>
              <a:t>Habrá citas por parte del tutor, pero también podréis solicitarlas y se concertarán lo antes posible. </a:t>
            </a:r>
            <a:endParaRPr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0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Google Shape;291;p48"/>
          <p:cNvSpPr txBox="1"/>
          <p:nvPr>
            <p:ph type="title"/>
          </p:nvPr>
        </p:nvSpPr>
        <p:spPr>
          <a:xfrm>
            <a:off x="265500" y="1375599"/>
            <a:ext cx="4045200" cy="1551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Notificación de alergias</a:t>
            </a:r>
            <a:endParaRPr/>
          </a:p>
        </p:txBody>
      </p:sp>
      <p:sp>
        <p:nvSpPr>
          <p:cNvPr id="292" name="Google Shape;292;p48"/>
          <p:cNvSpPr txBox="1"/>
          <p:nvPr>
            <p:ph idx="1" type="subTitle"/>
          </p:nvPr>
        </p:nvSpPr>
        <p:spPr>
          <a:xfrm>
            <a:off x="265500" y="2981125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3" name="Google Shape;293;p48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Es esencial actualizar esta información en caso de que haya algún cambio respecto al curso anterior.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-GB"/>
              <a:t>Si corresponde, habrá de cumplimentarse una nueva ficha.</a:t>
            </a:r>
            <a:endParaRPr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7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Google Shape;298;p49"/>
          <p:cNvSpPr txBox="1"/>
          <p:nvPr>
            <p:ph type="title"/>
          </p:nvPr>
        </p:nvSpPr>
        <p:spPr>
          <a:xfrm>
            <a:off x="265500" y="1375599"/>
            <a:ext cx="4045200" cy="1551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Direcciones de contacto</a:t>
            </a:r>
            <a:endParaRPr/>
          </a:p>
        </p:txBody>
      </p:sp>
      <p:sp>
        <p:nvSpPr>
          <p:cNvPr id="299" name="Google Shape;299;p49"/>
          <p:cNvSpPr txBox="1"/>
          <p:nvPr>
            <p:ph idx="1" type="subTitle"/>
          </p:nvPr>
        </p:nvSpPr>
        <p:spPr>
          <a:xfrm>
            <a:off x="265500" y="2981125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0" name="Google Shape;300;p4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u="sng">
                <a:solidFill>
                  <a:srgbClr val="00FF00"/>
                </a:solidFill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alejandro.alcaraz@lacedes.com</a:t>
            </a:r>
            <a:endParaRPr>
              <a:solidFill>
                <a:srgbClr val="00FF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-GB" u="sng">
                <a:solidFill>
                  <a:srgbClr val="00FF00"/>
                </a:solidFill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direccion.academia@lacedes.com</a:t>
            </a:r>
            <a:endParaRPr>
              <a:solidFill>
                <a:srgbClr val="00FF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-GB" u="sng">
                <a:solidFill>
                  <a:srgbClr val="00FF00"/>
                </a:solidFill>
                <a:hlinkClick r:id="rId5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jefatura.academia@lacedes.com</a:t>
            </a:r>
            <a:endParaRPr>
              <a:solidFill>
                <a:srgbClr val="00FF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-GB" u="sng">
                <a:solidFill>
                  <a:srgbClr val="00FF00"/>
                </a:solidFill>
                <a:hlinkClick r:id="rId6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secretaria.academia@lacedes.com</a:t>
            </a:r>
            <a:endParaRPr>
              <a:solidFill>
                <a:srgbClr val="00FF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-GB" u="sng">
                <a:solidFill>
                  <a:srgbClr val="00FF00"/>
                </a:solidFill>
                <a:hlinkClick r:id="rId7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empresa@lacedes.com</a:t>
            </a:r>
            <a:endParaRPr>
              <a:solidFill>
                <a:srgbClr val="00FF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-GB" u="sng">
                <a:solidFill>
                  <a:srgbClr val="00FF00"/>
                </a:solidFill>
                <a:hlinkClick r:id="rId8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servicios@lacedes.com</a:t>
            </a:r>
            <a:endParaRPr>
              <a:solidFill>
                <a:srgbClr val="00FF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-GB" u="sng">
                <a:solidFill>
                  <a:srgbClr val="00FF00"/>
                </a:solidFill>
                <a:hlinkClick r:id="rId9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extraescolares@lacedes.com</a:t>
            </a:r>
            <a:endParaRPr>
              <a:solidFill>
                <a:srgbClr val="00FF00"/>
              </a:solidFill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4" name="Shape 3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Google Shape;305;p50"/>
          <p:cNvSpPr txBox="1"/>
          <p:nvPr>
            <p:ph type="title"/>
          </p:nvPr>
        </p:nvSpPr>
        <p:spPr>
          <a:xfrm>
            <a:off x="265500" y="1375599"/>
            <a:ext cx="4045200" cy="1551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Ruegos y preguntas</a:t>
            </a:r>
            <a:endParaRPr/>
          </a:p>
        </p:txBody>
      </p:sp>
      <p:sp>
        <p:nvSpPr>
          <p:cNvPr id="306" name="Google Shape;306;p50"/>
          <p:cNvSpPr txBox="1"/>
          <p:nvPr>
            <p:ph idx="1" type="subTitle"/>
          </p:nvPr>
        </p:nvSpPr>
        <p:spPr>
          <a:xfrm>
            <a:off x="265500" y="2981125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7" name="Google Shape;307;p50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6"/>
          <p:cNvSpPr txBox="1"/>
          <p:nvPr>
            <p:ph type="title"/>
          </p:nvPr>
        </p:nvSpPr>
        <p:spPr>
          <a:xfrm>
            <a:off x="265500" y="1375599"/>
            <a:ext cx="4045200" cy="1551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Comienzo de las clases</a:t>
            </a:r>
            <a:endParaRPr/>
          </a:p>
        </p:txBody>
      </p:sp>
      <p:sp>
        <p:nvSpPr>
          <p:cNvPr id="74" name="Google Shape;74;p16"/>
          <p:cNvSpPr txBox="1"/>
          <p:nvPr>
            <p:ph idx="1" type="subTitle"/>
          </p:nvPr>
        </p:nvSpPr>
        <p:spPr>
          <a:xfrm>
            <a:off x="265500" y="2981125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5" name="Google Shape;75;p16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en-GB"/>
              <a:t>Miércoles 11 de septiembre.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7"/>
          <p:cNvSpPr txBox="1"/>
          <p:nvPr>
            <p:ph type="title"/>
          </p:nvPr>
        </p:nvSpPr>
        <p:spPr>
          <a:xfrm>
            <a:off x="265500" y="1375599"/>
            <a:ext cx="4045200" cy="1551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Horarios de entrada y salida</a:t>
            </a:r>
            <a:endParaRPr/>
          </a:p>
        </p:txBody>
      </p:sp>
      <p:sp>
        <p:nvSpPr>
          <p:cNvPr id="81" name="Google Shape;81;p17"/>
          <p:cNvSpPr txBox="1"/>
          <p:nvPr>
            <p:ph idx="1" type="subTitle"/>
          </p:nvPr>
        </p:nvSpPr>
        <p:spPr>
          <a:xfrm>
            <a:off x="265500" y="2981125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7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Entrada a partir de las 8.50 am por la puerta principal. El acceso se cierra a las 9.10.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-GB"/>
              <a:t>Salida a las 14.00 pm (13.00 en septiembre y junio) por la puerta de emergencia.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-GB"/>
              <a:t>Los padres deben esperar en la calle, a suficiente distancia para no bloquear la salida de los alumnos.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8"/>
          <p:cNvSpPr txBox="1"/>
          <p:nvPr>
            <p:ph type="title"/>
          </p:nvPr>
        </p:nvSpPr>
        <p:spPr>
          <a:xfrm>
            <a:off x="265500" y="1375599"/>
            <a:ext cx="4045200" cy="1551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Alumnos no recogidos al finalizar la jornada</a:t>
            </a:r>
            <a:endParaRPr/>
          </a:p>
        </p:txBody>
      </p:sp>
      <p:sp>
        <p:nvSpPr>
          <p:cNvPr id="88" name="Google Shape;88;p18"/>
          <p:cNvSpPr txBox="1"/>
          <p:nvPr>
            <p:ph idx="1" type="subTitle"/>
          </p:nvPr>
        </p:nvSpPr>
        <p:spPr>
          <a:xfrm>
            <a:off x="265500" y="2981125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9" name="Google Shape;89;p18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Los alumnos solo podrán salir del colegio sin la compañía de un adulto responsable si previamente se ha autorizado este hecho mediante comunicación dirigida al tutor y la Directora del Centro.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-GB"/>
              <a:t>En caso contrario, pasados diez minutos desde la finalización de las clases, los alumnos pasarán al comedor y habrá de pagarse el coste correspondiente a un día esporádico.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9"/>
          <p:cNvSpPr txBox="1"/>
          <p:nvPr>
            <p:ph type="title"/>
          </p:nvPr>
        </p:nvSpPr>
        <p:spPr>
          <a:xfrm>
            <a:off x="265500" y="1375599"/>
            <a:ext cx="4045200" cy="1551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Educación Física</a:t>
            </a:r>
            <a:endParaRPr/>
          </a:p>
        </p:txBody>
      </p:sp>
      <p:sp>
        <p:nvSpPr>
          <p:cNvPr id="95" name="Google Shape;95;p19"/>
          <p:cNvSpPr txBox="1"/>
          <p:nvPr>
            <p:ph idx="1" type="subTitle"/>
          </p:nvPr>
        </p:nvSpPr>
        <p:spPr>
          <a:xfrm>
            <a:off x="265500" y="2981125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6" name="Google Shape;96;p1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en-GB"/>
              <a:t>Sesiones previstas los martes, miércoles y viernes.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0"/>
          <p:cNvSpPr txBox="1"/>
          <p:nvPr>
            <p:ph type="title"/>
          </p:nvPr>
        </p:nvSpPr>
        <p:spPr>
          <a:xfrm>
            <a:off x="265500" y="1375599"/>
            <a:ext cx="4045200" cy="1551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Material de los alumnos</a:t>
            </a:r>
            <a:endParaRPr sz="3000"/>
          </a:p>
        </p:txBody>
      </p:sp>
      <p:sp>
        <p:nvSpPr>
          <p:cNvPr id="102" name="Google Shape;102;p20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Aportación para adquisición de material y mejora de equipamiento (60€).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-GB">
                <a:highlight>
                  <a:schemeClr val="dk1"/>
                </a:highlight>
              </a:rPr>
              <a:t>Hasta el día 11 de octubre.</a:t>
            </a:r>
            <a:endParaRPr>
              <a:highlight>
                <a:schemeClr val="dk1"/>
              </a:highlight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-GB"/>
              <a:t>Pago en metálico en sobre cerrado que incluya el nombre completo del alumno.</a:t>
            </a:r>
            <a:endParaRPr/>
          </a:p>
        </p:txBody>
      </p:sp>
      <p:sp>
        <p:nvSpPr>
          <p:cNvPr id="103" name="Google Shape;103;p20"/>
          <p:cNvSpPr txBox="1"/>
          <p:nvPr>
            <p:ph idx="1" type="subTitle"/>
          </p:nvPr>
        </p:nvSpPr>
        <p:spPr>
          <a:xfrm>
            <a:off x="265500" y="2981125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1"/>
          <p:cNvSpPr txBox="1"/>
          <p:nvPr>
            <p:ph type="title"/>
          </p:nvPr>
        </p:nvSpPr>
        <p:spPr>
          <a:xfrm>
            <a:off x="265500" y="1375599"/>
            <a:ext cx="4045200" cy="1551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Material de los alumnos</a:t>
            </a:r>
            <a:endParaRPr/>
          </a:p>
        </p:txBody>
      </p:sp>
      <p:sp>
        <p:nvSpPr>
          <p:cNvPr id="109" name="Google Shape;109;p21"/>
          <p:cNvSpPr txBox="1"/>
          <p:nvPr>
            <p:ph idx="1" type="subTitle"/>
          </p:nvPr>
        </p:nvSpPr>
        <p:spPr>
          <a:xfrm>
            <a:off x="265500" y="2981125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0" name="Google Shape;110;p21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Cada alumno recibirá, a cambio del pago único de 60€, material fungible suficiente para su uso individual, que deberá permanecer siempre en el aula convenientemente organizado.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-GB"/>
              <a:t>La agenda escolar se incluye en el material proporcionado por el Centro.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Gameday">
  <a:themeElements>
    <a:clrScheme name="Gameday">
      <a:dk1>
        <a:srgbClr val="4285F4"/>
      </a:dk1>
      <a:lt1>
        <a:srgbClr val="FFFFFF"/>
      </a:lt1>
      <a:dk2>
        <a:srgbClr val="666666"/>
      </a:dk2>
      <a:lt2>
        <a:srgbClr val="D9D9D9"/>
      </a:lt2>
      <a:accent1>
        <a:srgbClr val="455A64"/>
      </a:accent1>
      <a:accent2>
        <a:srgbClr val="607D8B"/>
      </a:accent2>
      <a:accent3>
        <a:srgbClr val="FF5722"/>
      </a:accent3>
      <a:accent4>
        <a:srgbClr val="D84315"/>
      </a:accent4>
      <a:accent5>
        <a:srgbClr val="1C3AA9"/>
      </a:accent5>
      <a:accent6>
        <a:srgbClr val="FFAB40"/>
      </a:accent6>
      <a:hlink>
        <a:srgbClr val="1C3AA9"/>
      </a:hlink>
      <a:folHlink>
        <a:srgbClr val="1C3AA9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