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6" r:id="rId3"/>
    <p:sldId id="257" r:id="rId4"/>
    <p:sldId id="279" r:id="rId5"/>
    <p:sldId id="263" r:id="rId6"/>
    <p:sldId id="265" r:id="rId7"/>
    <p:sldId id="272" r:id="rId8"/>
    <p:sldId id="284" r:id="rId9"/>
    <p:sldId id="280" r:id="rId10"/>
    <p:sldId id="274" r:id="rId11"/>
    <p:sldId id="283" r:id="rId12"/>
    <p:sldId id="285" r:id="rId13"/>
    <p:sldId id="28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9" roundtripDataSignature="AMtx7mgcMkR4/aQ0SiymlQVLRRJeigyo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E404B-D7C4-C0F9-1B21-6E9A8947BAD2}" v="60" dt="2024-09-04T08:09:52.245"/>
    <p1510:client id="{45CC17F1-2E5C-D49D-A71F-C2CCBC23DE79}" v="5" dt="2024-09-04T07:52:48.767"/>
    <p1510:client id="{52803172-18AB-DB85-0474-94630769F3E3}" v="89" dt="2024-09-03T08:46:32.177"/>
    <p1510:client id="{A816457D-C345-F20C-50DD-553C867718A3}" v="173" dt="2024-09-03T08:38:51.145"/>
    <p1510:client id="{B65A9F78-A477-4519-993E-6EC38FAEE97E}" v="9" dt="2024-09-03T07:24:45.405"/>
    <p1510:client id="{C5DA88B2-96DA-47A6-0234-D3358611EECF}" v="1605" dt="2024-09-04T07:43:35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Hernández Casas" userId="S::cchc13@educastillalamancha.es::574c5aae-2284-4684-b3d8-c57dc861e19d" providerId="AD" clId="Web-{050E404B-D7C4-C0F9-1B21-6E9A8947BAD2}"/>
    <pc:docChg chg="modSld">
      <pc:chgData name="Carmen Hernández Casas" userId="S::cchc13@educastillalamancha.es::574c5aae-2284-4684-b3d8-c57dc861e19d" providerId="AD" clId="Web-{050E404B-D7C4-C0F9-1B21-6E9A8947BAD2}" dt="2024-09-04T08:09:52.245" v="63" actId="20577"/>
      <pc:docMkLst>
        <pc:docMk/>
      </pc:docMkLst>
      <pc:sldChg chg="modSp">
        <pc:chgData name="Carmen Hernández Casas" userId="S::cchc13@educastillalamancha.es::574c5aae-2284-4684-b3d8-c57dc861e19d" providerId="AD" clId="Web-{050E404B-D7C4-C0F9-1B21-6E9A8947BAD2}" dt="2024-09-04T08:09:04.119" v="46" actId="20577"/>
        <pc:sldMkLst>
          <pc:docMk/>
          <pc:sldMk cId="0" sldId="272"/>
        </pc:sldMkLst>
        <pc:spChg chg="mod">
          <ac:chgData name="Carmen Hernández Casas" userId="S::cchc13@educastillalamancha.es::574c5aae-2284-4684-b3d8-c57dc861e19d" providerId="AD" clId="Web-{050E404B-D7C4-C0F9-1B21-6E9A8947BAD2}" dt="2024-09-04T08:09:04.119" v="46" actId="20577"/>
          <ac:spMkLst>
            <pc:docMk/>
            <pc:sldMk cId="0" sldId="272"/>
            <ac:spMk id="187" creationId="{00000000-0000-0000-0000-000000000000}"/>
          </ac:spMkLst>
        </pc:spChg>
      </pc:sldChg>
      <pc:sldChg chg="modSp">
        <pc:chgData name="Carmen Hernández Casas" userId="S::cchc13@educastillalamancha.es::574c5aae-2284-4684-b3d8-c57dc861e19d" providerId="AD" clId="Web-{050E404B-D7C4-C0F9-1B21-6E9A8947BAD2}" dt="2024-09-04T08:09:52.245" v="63" actId="20577"/>
        <pc:sldMkLst>
          <pc:docMk/>
          <pc:sldMk cId="0" sldId="274"/>
        </pc:sldMkLst>
        <pc:spChg chg="mod">
          <ac:chgData name="Carmen Hernández Casas" userId="S::cchc13@educastillalamancha.es::574c5aae-2284-4684-b3d8-c57dc861e19d" providerId="AD" clId="Web-{050E404B-D7C4-C0F9-1B21-6E9A8947BAD2}" dt="2024-09-04T08:09:52.245" v="63" actId="20577"/>
          <ac:spMkLst>
            <pc:docMk/>
            <pc:sldMk cId="0" sldId="274"/>
            <ac:spMk id="1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32" name="Google Shape;32;p27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39" name="Google Shape;39;p28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49" name="Google Shape;49;p29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marL="914400" lvl="1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66" name="Google Shape;66;p32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s-ES"/>
              <a:t>Principio de curso 2024-2025</a:t>
            </a:r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C206A0-AA1F-248F-41CB-9B0D241AE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470" indent="0">
              <a:buNone/>
            </a:pPr>
            <a:endParaRPr lang="es-ES"/>
          </a:p>
        </p:txBody>
      </p:sp>
      <p:pic>
        <p:nvPicPr>
          <p:cNvPr id="4" name="Imagen 3" descr="nativo americano tipi carpa. niños wigwam tienda con flores y plumas ...">
            <a:extLst>
              <a:ext uri="{FF2B5EF4-FFF2-40B4-BE49-F238E27FC236}">
                <a16:creationId xmlns:a16="http://schemas.microsoft.com/office/drawing/2014/main" id="{E51A0FFC-9FCA-C59F-E70F-659C805E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70" y="1834720"/>
            <a:ext cx="4763859" cy="4086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s-ES" dirty="0"/>
              <a:t>SCIENCE &amp; ENGLISH:</a:t>
            </a:r>
          </a:p>
        </p:txBody>
      </p:sp>
      <p:sp>
        <p:nvSpPr>
          <p:cNvPr id="199" name="Google Shape;19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40"/>
              <a:buNone/>
            </a:pPr>
            <a:r>
              <a:rPr lang="es-ES" dirty="0"/>
              <a:t>Este curso les damos más peso en cuanto a responsabilidad: tareas, exámenes, etc. </a:t>
            </a:r>
          </a:p>
          <a:p>
            <a:pPr marL="0" indent="0">
              <a:spcBef>
                <a:spcPts val="0"/>
              </a:spcBef>
              <a:buSzPts val="2040"/>
              <a:buNone/>
            </a:pPr>
            <a:endParaRPr lang="es-ES" dirty="0"/>
          </a:p>
          <a:p>
            <a:pPr marL="0" indent="0">
              <a:spcBef>
                <a:spcPts val="0"/>
              </a:spcBef>
              <a:buSzPts val="2040"/>
              <a:buNone/>
            </a:pPr>
            <a:r>
              <a:rPr lang="es-ES" dirty="0"/>
              <a:t>Al inicio de la unidad la seño Laura les entregará un listado con el vocabulario y/o estructuras gramaticales a trabajar. También procurará dotaros de herramientas digitales para amenizar el estudio en casa. En el aula, la metodología sigue siendo la misma.</a:t>
            </a:r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BF62E-7710-5C41-0745-B16F208F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ALERGIAS.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6E1293-4A07-050D-BEDA-C1217A0CC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Debemos renovar las hojas de notificación de alergia. </a:t>
            </a:r>
          </a:p>
          <a:p>
            <a:endParaRPr lang="es-ES"/>
          </a:p>
        </p:txBody>
      </p:sp>
      <p:pic>
        <p:nvPicPr>
          <p:cNvPr id="4" name="Imagen 3" descr="Ilustración de vector de ilustración de concepto de alergia 2951258 ...">
            <a:extLst>
              <a:ext uri="{FF2B5EF4-FFF2-40B4-BE49-F238E27FC236}">
                <a16:creationId xmlns:a16="http://schemas.microsoft.com/office/drawing/2014/main" id="{757FF6A8-D069-A573-5950-4D20D73B0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25" y="2494912"/>
            <a:ext cx="4088549" cy="40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9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1FF6A2-C2AC-0691-9F47-E64234B06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Septiembre de 13:00 a 14:00: formulario de inscripción en la web del cole abierto hasta el día 10.</a:t>
            </a:r>
          </a:p>
          <a:p>
            <a:r>
              <a:rPr lang="es-ES" dirty="0"/>
              <a:t>De octubre a mayo: formulario de inscripción en la web del cole abierto hasta el día 15 de septiembre.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6BEF5C-C3B8-BFF2-A8AB-DD6EF8D7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EXTRAESCOLARES.</a:t>
            </a:r>
          </a:p>
        </p:txBody>
      </p:sp>
      <p:pic>
        <p:nvPicPr>
          <p:cNvPr id="7" name="Imagen 6" descr="Dibujo de Pequeño indio pintado por Yakiro en Dibujos.net el día 30-12 ...">
            <a:extLst>
              <a:ext uri="{FF2B5EF4-FFF2-40B4-BE49-F238E27FC236}">
                <a16:creationId xmlns:a16="http://schemas.microsoft.com/office/drawing/2014/main" id="{D72CC7E9-6669-718A-80F3-D96A1E1A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918" y="3428130"/>
            <a:ext cx="3182030" cy="30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8B6F1-2220-B221-FF88-7CD372E6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¡¡¡QUÉ COMIENCE LA AVENTURA!!!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FAA161-F580-BF52-915C-B8F1ABB0A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rtoon Native American Character Near His Tee Pee in the Wilderness ...">
            <a:extLst>
              <a:ext uri="{FF2B5EF4-FFF2-40B4-BE49-F238E27FC236}">
                <a16:creationId xmlns:a16="http://schemas.microsoft.com/office/drawing/2014/main" id="{38F12EB3-AB18-FA51-8176-D979F51A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8" y="1712582"/>
            <a:ext cx="6304868" cy="46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9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9F7CA-7CE1-0F0E-37C6-38D4DBA9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¡¡¡COMENZAMOS SEGUNDO, TRIBU!!!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6F7697-E905-169F-FDEB-337302F74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1445" indent="0">
              <a:buNone/>
            </a:pPr>
            <a:endParaRPr lang="en-US" dirty="0"/>
          </a:p>
          <a:p>
            <a:r>
              <a:rPr lang="es-ES" dirty="0"/>
              <a:t>Progresión de primero, tranquilos. Llevamos mucho trabajo </a:t>
            </a:r>
            <a:r>
              <a:rPr lang="es-ES"/>
              <a:t>hecho.</a:t>
            </a:r>
            <a:endParaRPr lang="es-ES" dirty="0"/>
          </a:p>
          <a:p>
            <a:endParaRPr lang="es-ES" dirty="0"/>
          </a:p>
          <a:p>
            <a:r>
              <a:rPr lang="es-ES" dirty="0"/>
              <a:t>Seguimos en el camino de conseguir y mejorar:</a:t>
            </a:r>
          </a:p>
          <a:p>
            <a:r>
              <a:rPr lang="es-ES" dirty="0"/>
              <a:t>Hábito de estudio.</a:t>
            </a:r>
          </a:p>
          <a:p>
            <a:r>
              <a:rPr lang="es-ES" dirty="0"/>
              <a:t>Autonomía.</a:t>
            </a:r>
          </a:p>
          <a:p>
            <a:r>
              <a:rPr lang="es-ES" dirty="0"/>
              <a:t>Valor del esfuerzo.</a:t>
            </a:r>
          </a:p>
          <a:p>
            <a:r>
              <a:rPr lang="es-ES" dirty="0"/>
              <a:t>Intentar desarrollar el pensamiento crítico.</a:t>
            </a:r>
          </a:p>
          <a:p>
            <a:pPr marL="131445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940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s-ES"/>
              <a:t>Normas básicas de organización y funcionamiento del Centro.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s-ES" dirty="0"/>
              <a:t>Entradas y salidas:</a:t>
            </a:r>
            <a:endParaRPr dirty="0"/>
          </a:p>
          <a:p>
            <a:pPr marL="182880" lvl="0" indent="-52705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182880" indent="-182880">
              <a:spcBef>
                <a:spcPts val="480"/>
              </a:spcBef>
              <a:buSzPts val="2040"/>
            </a:pPr>
            <a:r>
              <a:rPr lang="es-ES" dirty="0"/>
              <a:t>Empezamos el 11 de septiembre y los espero en el patio para comenzar de forma divertida en un acto de inicial: ¡vamos a darle la bienvenida al nuevo curso! Celebraremos nuestra particular "Noche Vieja" con campanadas y todo.  Pueden traer un "</a:t>
            </a:r>
            <a:r>
              <a:rPr lang="es-ES" dirty="0" err="1"/>
              <a:t>puñadico</a:t>
            </a:r>
            <a:r>
              <a:rPr lang="es-ES" dirty="0"/>
              <a:t>" de confeti.</a:t>
            </a:r>
            <a:endParaRPr dirty="0"/>
          </a:p>
          <a:p>
            <a:pPr marL="182880" indent="-182880">
              <a:spcBef>
                <a:spcPts val="480"/>
              </a:spcBef>
              <a:buSzPts val="2040"/>
            </a:pPr>
            <a:endParaRPr lang="es-ES"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s-ES" dirty="0"/>
              <a:t>Horario: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 dirty="0"/>
              <a:t>- Septiembre y Junio: de 9:00 a 13:00.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 dirty="0"/>
              <a:t>- De Octubre a Mayo: de 9:00 a 14:00.</a:t>
            </a:r>
            <a:endParaRPr dirty="0"/>
          </a:p>
          <a:p>
            <a:pPr marL="182880" lvl="0" indent="-52705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182880" indent="-182880">
              <a:spcBef>
                <a:spcPts val="480"/>
              </a:spcBef>
              <a:buSzPts val="2040"/>
            </a:pPr>
            <a:r>
              <a:rPr lang="es-ES" dirty="0"/>
              <a:t>La salida se realizará por la puerta pequeña, como el año pasado, a menos 5.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040"/>
              <a:buFontTx/>
              <a:buChar char="-"/>
            </a:pPr>
            <a:endParaRPr lang="es-ES"/>
          </a:p>
          <a:p>
            <a:pPr marL="342900" indent="-342900">
              <a:spcBef>
                <a:spcPts val="480"/>
              </a:spcBef>
              <a:buSzPts val="2040"/>
              <a:buFontTx/>
              <a:buChar char="-"/>
            </a:pPr>
            <a:r>
              <a:rPr lang="es-ES" dirty="0"/>
              <a:t>Uniforme obligatorio con prendas OFICIALES. Último año de convivencia entre el nuevo y el antiguo. </a:t>
            </a:r>
          </a:p>
          <a:p>
            <a:pPr marL="342900" indent="-342900">
              <a:spcBef>
                <a:spcPts val="480"/>
              </a:spcBef>
              <a:buSzPts val="2040"/>
              <a:buFontTx/>
              <a:buChar char="-"/>
            </a:pPr>
            <a:endParaRPr lang="es-ES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040"/>
              <a:buFontTx/>
              <a:buChar char="-"/>
            </a:pPr>
            <a:r>
              <a:rPr lang="es-ES" dirty="0"/>
              <a:t>TUTORÍAS:</a:t>
            </a:r>
          </a:p>
          <a:p>
            <a:pPr marL="342900" indent="-342900">
              <a:spcBef>
                <a:spcPts val="480"/>
              </a:spcBef>
              <a:buSzPts val="2040"/>
              <a:buFontTx/>
              <a:buChar char="-"/>
            </a:pPr>
            <a:r>
              <a:rPr lang="es-ES" dirty="0"/>
              <a:t>Lunes de 18:00 a 19:00 aunque sabéis que soy flexible y me adapto a vuestras necesidades. Siempre bajo petición de cita previa.</a:t>
            </a:r>
          </a:p>
          <a:p>
            <a:pPr marL="342900" indent="-342900">
              <a:spcBef>
                <a:spcPts val="480"/>
              </a:spcBef>
              <a:buSzPts val="2040"/>
              <a:buFontTx/>
              <a:buChar char="-"/>
            </a:pPr>
            <a:endParaRPr lang="es-ES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040"/>
              <a:buFontTx/>
              <a:buChar char="-"/>
            </a:pPr>
            <a:endParaRPr lang="es-ES"/>
          </a:p>
        </p:txBody>
      </p:sp>
      <p:pic>
        <p:nvPicPr>
          <p:cNvPr id="2" name="Imagen 1" descr="Dibujo de Pequeño indio pintado por en Dibujos.net el día 07-05-17 a ...">
            <a:extLst>
              <a:ext uri="{FF2B5EF4-FFF2-40B4-BE49-F238E27FC236}">
                <a16:creationId xmlns:a16="http://schemas.microsoft.com/office/drawing/2014/main" id="{868C4B34-897C-9415-13B0-273B9727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355382"/>
            <a:ext cx="1324657" cy="10955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9F3EC-4E0E-F35D-E00D-A147E978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- PÁGINA DE INICIO EN LA WEB.</a:t>
            </a:r>
            <a:br>
              <a:rPr lang="es-ES"/>
            </a:br>
            <a:r>
              <a:rPr lang="es-ES"/>
              <a:t>- FORMULARIOS DEL CENTRO.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2D3EE-BE22-4064-77CF-04D3C59DD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-</a:t>
            </a:r>
          </a:p>
        </p:txBody>
      </p:sp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92E98DCB-F489-962F-F890-64D2F185B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48" y="1684453"/>
            <a:ext cx="5895303" cy="4792547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06E10E7-529E-3EE1-4455-93205B7345CD}"/>
              </a:ext>
            </a:extLst>
          </p:cNvPr>
          <p:cNvSpPr/>
          <p:nvPr/>
        </p:nvSpPr>
        <p:spPr>
          <a:xfrm>
            <a:off x="658761" y="5860026"/>
            <a:ext cx="796413" cy="3539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Dibujo de Pequeño indio pintado por Yakiro en Dibujos.net el día 30-12 ...">
            <a:extLst>
              <a:ext uri="{FF2B5EF4-FFF2-40B4-BE49-F238E27FC236}">
                <a16:creationId xmlns:a16="http://schemas.microsoft.com/office/drawing/2014/main" id="{C18AF481-60E2-9FF0-81B4-1C561D2E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624" y="1601371"/>
            <a:ext cx="3426958" cy="318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s-ES" dirty="0"/>
              <a:t>Pagos inicio de curso:</a:t>
            </a:r>
            <a:endParaRPr dirty="0"/>
          </a:p>
        </p:txBody>
      </p:sp>
      <p:sp>
        <p:nvSpPr>
          <p:cNvPr id="134" name="Google Shape;134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endParaRPr lang="es-ES" dirty="0"/>
          </a:p>
          <a:p>
            <a:pPr marL="182880" indent="-182880">
              <a:spcBef>
                <a:spcPts val="0"/>
              </a:spcBef>
              <a:buSzPts val="2040"/>
              <a:buFont typeface="Calibri"/>
              <a:buChar char="-"/>
            </a:pPr>
            <a:r>
              <a:rPr lang="es-ES" dirty="0"/>
              <a:t>En metálico a mí:</a:t>
            </a:r>
          </a:p>
          <a:p>
            <a:pPr marL="0" indent="0">
              <a:spcBef>
                <a:spcPts val="0"/>
              </a:spcBef>
              <a:buSzPts val="2040"/>
              <a:buNone/>
            </a:pPr>
            <a:r>
              <a:rPr lang="es-ES" dirty="0"/>
              <a:t>SEGURO ESCOLAR: 20 euros, hasta 20/09/2024.</a:t>
            </a:r>
          </a:p>
          <a:p>
            <a:pPr marL="182880" indent="-182880">
              <a:spcBef>
                <a:spcPts val="0"/>
              </a:spcBef>
              <a:buSzPts val="2040"/>
              <a:buFont typeface="Calibri"/>
              <a:buChar char="-"/>
            </a:pPr>
            <a:r>
              <a:rPr lang="es-ES" dirty="0"/>
              <a:t>- MATERIAL: 60 euros, hasta 11/10/2024.</a:t>
            </a:r>
          </a:p>
          <a:p>
            <a:pPr marL="182880" lvl="0" indent="-182880" algn="l">
              <a:spcBef>
                <a:spcPts val="0"/>
              </a:spcBef>
              <a:spcAft>
                <a:spcPts val="0"/>
              </a:spcAft>
              <a:buSzPts val="2040"/>
              <a:buFont typeface="Calibri"/>
              <a:buChar char="-"/>
            </a:pPr>
            <a:endParaRPr lang="es-ES" dirty="0"/>
          </a:p>
          <a:p>
            <a:pPr marL="182880" indent="-182880">
              <a:spcBef>
                <a:spcPts val="0"/>
              </a:spcBef>
              <a:buSzPts val="2040"/>
              <a:buFont typeface="Calibri"/>
              <a:buChar char="-"/>
            </a:pPr>
            <a:r>
              <a:rPr lang="es-ES" dirty="0"/>
              <a:t>Por transferencia:</a:t>
            </a:r>
          </a:p>
          <a:p>
            <a:pPr marL="342900" indent="-342900">
              <a:spcBef>
                <a:spcPts val="0"/>
              </a:spcBef>
              <a:buSzPts val="2040"/>
              <a:buFont typeface="Calibri"/>
              <a:buChar char="-"/>
            </a:pPr>
            <a:r>
              <a:rPr lang="es-ES" dirty="0"/>
              <a:t>AMPA Y NATIVO: Formularios e información en la web de la AMPA.</a:t>
            </a:r>
          </a:p>
          <a:p>
            <a:pPr marL="182880" indent="-182880">
              <a:spcBef>
                <a:spcPts val="0"/>
              </a:spcBef>
              <a:buSzPts val="2040"/>
              <a:buFont typeface="Calibri"/>
              <a:buChar char="-"/>
            </a:pPr>
            <a:endParaRPr lang="es-ES"/>
          </a:p>
          <a:p>
            <a:pPr marL="182880" indent="-182880">
              <a:spcBef>
                <a:spcPts val="0"/>
              </a:spcBef>
              <a:buSzPts val="2040"/>
              <a:buFont typeface="Calibri"/>
              <a:buChar char="-"/>
            </a:pPr>
            <a:endParaRPr lang="es-ES"/>
          </a:p>
        </p:txBody>
      </p:sp>
      <p:pic>
        <p:nvPicPr>
          <p:cNvPr id="3" name="Imagen 2" descr="Tribo Clipart Povos Indígenas Representando Tribos Tribos Indígenas ...">
            <a:extLst>
              <a:ext uri="{FF2B5EF4-FFF2-40B4-BE49-F238E27FC236}">
                <a16:creationId xmlns:a16="http://schemas.microsoft.com/office/drawing/2014/main" id="{2638CDC1-6407-787E-82F6-9998510B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94" y="4323184"/>
            <a:ext cx="1884046" cy="18651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s-ES" dirty="0"/>
              <a:t>Libros de texto:</a:t>
            </a:r>
            <a:endParaRPr dirty="0"/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82880" lvl="0" indent="-182880" algn="just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endParaRPr lang="es-ES" dirty="0"/>
          </a:p>
          <a:p>
            <a:pPr marL="182880" indent="-182880" algn="just">
              <a:spcBef>
                <a:spcPts val="0"/>
              </a:spcBef>
              <a:buSzPts val="2040"/>
            </a:pPr>
            <a:r>
              <a:rPr lang="es-ES" dirty="0"/>
              <a:t>Los libros adquiridos en el cole se llevarán durante los primeros días a casa para forrarlos Y PONER EL NOMBRE. </a:t>
            </a:r>
          </a:p>
          <a:p>
            <a:pPr marL="182880" indent="-182880" algn="just">
              <a:spcBef>
                <a:spcPts val="0"/>
              </a:spcBef>
              <a:buSzPts val="2040"/>
            </a:pPr>
            <a:r>
              <a:rPr lang="es-ES" dirty="0"/>
              <a:t>Los libros adquiridos en otro lugar también han de forrarse y poner el nombre.</a:t>
            </a:r>
          </a:p>
          <a:p>
            <a:pPr marL="182880" indent="-182880" algn="just">
              <a:spcBef>
                <a:spcPts val="0"/>
              </a:spcBef>
              <a:buSzPts val="2040"/>
            </a:pPr>
            <a:r>
              <a:rPr lang="es-ES" dirty="0"/>
              <a:t>Os avisaré cuándo han de empezar a traer los libros según horario.</a:t>
            </a:r>
          </a:p>
          <a:p>
            <a:pPr marL="182880" indent="-182880" algn="just">
              <a:spcBef>
                <a:spcPts val="0"/>
              </a:spcBef>
              <a:buSzPts val="2040"/>
            </a:pPr>
            <a:endParaRPr lang="es-ES" dirty="0"/>
          </a:p>
          <a:p>
            <a:pPr marL="182880" indent="-182880" algn="just">
              <a:spcBef>
                <a:spcPts val="0"/>
              </a:spcBef>
              <a:buSzPts val="2040"/>
            </a:pPr>
            <a:r>
              <a:rPr lang="es-ES" dirty="0"/>
              <a:t>En clase se quedarán el libro de </a:t>
            </a:r>
            <a:r>
              <a:rPr lang="es-ES" dirty="0" err="1"/>
              <a:t>Arts</a:t>
            </a:r>
            <a:r>
              <a:rPr lang="es-ES" dirty="0"/>
              <a:t>, Religión y Música y se llevarán a casa cuando sea necesario. El resto de libros, igual que el año pasado, vienen al cole según corresponda cada día.</a:t>
            </a:r>
            <a:endParaRPr dirty="0"/>
          </a:p>
          <a:p>
            <a:pPr marL="182880" lvl="0" indent="-52705" algn="just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182880" indent="-182880" algn="just">
              <a:spcBef>
                <a:spcPts val="480"/>
              </a:spcBef>
              <a:buSzPts val="2040"/>
            </a:pPr>
            <a:r>
              <a:rPr lang="es-ES" dirty="0"/>
              <a:t>En el cuadernillo de Lengua y Mates se queda en casa y lo iré pautando igual que hacíamos el año pasado. </a:t>
            </a:r>
          </a:p>
          <a:p>
            <a:pPr marL="182880" indent="-182880" algn="just">
              <a:spcBef>
                <a:spcPts val="480"/>
              </a:spcBef>
              <a:buSzPts val="2040"/>
            </a:pPr>
            <a:endParaRPr lang="es-ES" dirty="0"/>
          </a:p>
          <a:p>
            <a:pPr marL="0" indent="0" algn="just">
              <a:spcBef>
                <a:spcPts val="480"/>
              </a:spcBef>
              <a:buSzPts val="2040"/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body" idx="1"/>
          </p:nvPr>
        </p:nvSpPr>
        <p:spPr>
          <a:xfrm>
            <a:off x="457200" y="764704"/>
            <a:ext cx="8229600" cy="571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82880" indent="-182880">
              <a:spcBef>
                <a:spcPts val="0"/>
              </a:spcBef>
              <a:buSzPts val="2040"/>
              <a:buFont typeface="Calibri"/>
              <a:buChar char="-"/>
            </a:pPr>
            <a:endParaRPr lang="es-ES" dirty="0">
              <a:solidFill>
                <a:schemeClr val="accent1"/>
              </a:solidFill>
            </a:endParaRPr>
          </a:p>
          <a:p>
            <a:pPr marL="182880" indent="-182880">
              <a:spcBef>
                <a:spcPts val="0"/>
              </a:spcBef>
              <a:buSzPts val="2040"/>
              <a:buFont typeface="Calibri"/>
              <a:buChar char="-"/>
            </a:pPr>
            <a:r>
              <a:rPr lang="es-ES" dirty="0">
                <a:solidFill>
                  <a:schemeClr val="accent1"/>
                </a:solidFill>
              </a:rPr>
              <a:t>EQUIPO DOCENTE: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endParaRPr lang="es-ES" dirty="0"/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EDUCACIÓN FÍSICA: Carmen Hernández.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SCIENCE: Laura Pérez.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LENGUA: Carmen Hernández.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MATES: Carmen Hernández.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INGLÉS: Laura Pérez.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MATERIA TRANSVERSAL: Francisco Tárraga.</a:t>
            </a:r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Font typeface="Calibri"/>
              <a:buChar char="-"/>
            </a:pPr>
            <a:r>
              <a:rPr lang="es-ES" dirty="0"/>
              <a:t>NATIVO: </a:t>
            </a:r>
            <a:r>
              <a:rPr lang="es-ES" err="1"/>
              <a:t>Daniella</a:t>
            </a:r>
            <a:r>
              <a:rPr lang="es-ES" dirty="0"/>
              <a:t>.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FRANCÉS: Pilar De la Cruz.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ARTE: Paqui Martínez.</a:t>
            </a:r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Font typeface="Calibri"/>
              <a:buChar char="-"/>
            </a:pPr>
            <a:r>
              <a:rPr lang="es-ES" dirty="0"/>
              <a:t>MÚSICA: Rosana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RELIGIÓN: Francisco Tárraga.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ALTERNATIVA: Paqui Martínez.</a:t>
            </a:r>
          </a:p>
          <a:p>
            <a:pPr marL="182880" indent="-182880">
              <a:spcBef>
                <a:spcPts val="480"/>
              </a:spcBef>
              <a:buSzPts val="2040"/>
              <a:buFont typeface="Calibri"/>
              <a:buChar char="-"/>
            </a:pPr>
            <a:r>
              <a:rPr lang="es-ES" dirty="0"/>
              <a:t>ACTIVIDAD DE DEPORTES COMPLEMENTARIOS: ¿? (segundo trimestre).</a:t>
            </a:r>
          </a:p>
        </p:txBody>
      </p:sp>
      <p:pic>
        <p:nvPicPr>
          <p:cNvPr id="4" name="Imagen 3" descr="Dibujo de Pequeño indio pintado por en Dibujos.net el día 07-05-17 a ...">
            <a:extLst>
              <a:ext uri="{FF2B5EF4-FFF2-40B4-BE49-F238E27FC236}">
                <a16:creationId xmlns:a16="http://schemas.microsoft.com/office/drawing/2014/main" id="{40C6B54E-DCFA-88F9-906A-E54A10596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769" y="3988617"/>
            <a:ext cx="1324657" cy="10955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E84DC-475E-4F22-7EF2-AF951AEA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LENGUA Y MATEMÁTICAS: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AB6F4-4F70-E006-B9D2-78F3839CD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Comenzamos con libreta... ¡¡¡de </a:t>
            </a:r>
            <a:r>
              <a:rPr lang="es-ES" dirty="0" err="1"/>
              <a:t>supermayores</a:t>
            </a:r>
            <a:r>
              <a:rPr lang="es-ES" dirty="0"/>
              <a:t>!!! La de cuadrícula. Les enseñaré a "puntear" para marcar el renglón donde deberán escribir y en casa cada día, además de la tarea que lleven, tendrán que puntear dos hojas por delante y por detrás para no invertir tiempo en eso en clase.</a:t>
            </a:r>
          </a:p>
          <a:p>
            <a:r>
              <a:rPr lang="es-ES" dirty="0"/>
              <a:t>Examen cada unidad: DON'T PANIC. Vamos a darle la importancia justa a esto... Tienen 7 años y no vamos a someterlos a un estrés innecesario. ¡Importancia a lo importante!: APRENDER. El curso pasado hacían "exámenes" sin saberlo, porque al acabar cada unidad hacíamos una ficha. Esto va a ser igual, lo único que cambia es el nombre y que en casa tendrán que dedicarle tiempo al estudio. </a:t>
            </a:r>
          </a:p>
        </p:txBody>
      </p:sp>
    </p:spTree>
    <p:extLst>
      <p:ext uri="{BB962C8B-B14F-4D97-AF65-F5344CB8AC3E}">
        <p14:creationId xmlns:p14="http://schemas.microsoft.com/office/powerpoint/2010/main" val="297998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29DCA-723D-7D4E-A177-25A920F6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RELIGIÓN O ALTERNATIVA.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CDCC58-130E-9EFC-8C64-F7824A0DD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hay algún cambio respecto al curso pasado, notificádmelo, por fa, para hacer los grupos correctamente.</a:t>
            </a:r>
          </a:p>
        </p:txBody>
      </p:sp>
      <p:pic>
        <p:nvPicPr>
          <p:cNvPr id="5" name="Imagen 4" descr="Tribo Clipart Povos Indígenas Representando Tribos Tribos Indígenas ...">
            <a:extLst>
              <a:ext uri="{FF2B5EF4-FFF2-40B4-BE49-F238E27FC236}">
                <a16:creationId xmlns:a16="http://schemas.microsoft.com/office/drawing/2014/main" id="{B2F1C50A-EEB8-6D6E-77BD-8851A410F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94" y="3047515"/>
            <a:ext cx="3180126" cy="31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6883"/>
      </p:ext>
    </p:extLst>
  </p:cSld>
  <p:clrMapOvr>
    <a:masterClrMapping/>
  </p:clrMapOvr>
</p:sld>
</file>

<file path=ppt/theme/theme1.xml><?xml version="1.0" encoding="utf-8"?>
<a:theme xmlns:a="http://schemas.openxmlformats.org/drawingml/2006/main" name="Clarida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13</Slides>
  <Notes>6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Claridad</vt:lpstr>
      <vt:lpstr>Principio de curso 2024-2025</vt:lpstr>
      <vt:lpstr>¡¡¡COMENZAMOS SEGUNDO, TRIBU!!!</vt:lpstr>
      <vt:lpstr>Normas básicas de organización y funcionamiento del Centro.</vt:lpstr>
      <vt:lpstr>- PÁGINA DE INICIO EN LA WEB. - FORMULARIOS DEL CENTRO.</vt:lpstr>
      <vt:lpstr>Pagos inicio de curso:</vt:lpstr>
      <vt:lpstr>Libros de texto:</vt:lpstr>
      <vt:lpstr>Presentación de PowerPoint</vt:lpstr>
      <vt:lpstr>LENGUA Y MATEMÁTICAS:</vt:lpstr>
      <vt:lpstr>RELIGIÓN O ALTERNATIVA.</vt:lpstr>
      <vt:lpstr>SCIENCE &amp; ENGLISH:</vt:lpstr>
      <vt:lpstr>ALERGIAS.</vt:lpstr>
      <vt:lpstr>EXTRAESCOLARES.</vt:lpstr>
      <vt:lpstr>¡¡¡QUÉ COMIENCE LA AVENTURA!!!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 de curso</dc:title>
  <dc:creator>Ana L</dc:creator>
  <cp:revision>287</cp:revision>
  <dcterms:created xsi:type="dcterms:W3CDTF">2020-09-03T15:42:39Z</dcterms:created>
  <dcterms:modified xsi:type="dcterms:W3CDTF">2024-09-04T08:10:00Z</dcterms:modified>
</cp:coreProperties>
</file>