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91" r:id="rId1"/>
  </p:sldMasterIdLst>
  <p:notesMasterIdLst>
    <p:notesMasterId r:id="rId42"/>
  </p:notesMasterIdLst>
  <p:handoutMasterIdLst>
    <p:handoutMasterId r:id="rId43"/>
  </p:handoutMasterIdLst>
  <p:sldIdLst>
    <p:sldId id="256" r:id="rId2"/>
    <p:sldId id="393" r:id="rId3"/>
    <p:sldId id="275" r:id="rId4"/>
    <p:sldId id="397" r:id="rId5"/>
    <p:sldId id="276" r:id="rId6"/>
    <p:sldId id="387" r:id="rId7"/>
    <p:sldId id="364" r:id="rId8"/>
    <p:sldId id="315" r:id="rId9"/>
    <p:sldId id="395" r:id="rId10"/>
    <p:sldId id="388" r:id="rId11"/>
    <p:sldId id="390" r:id="rId12"/>
    <p:sldId id="323" r:id="rId13"/>
    <p:sldId id="325" r:id="rId14"/>
    <p:sldId id="336" r:id="rId15"/>
    <p:sldId id="333" r:id="rId16"/>
    <p:sldId id="335" r:id="rId17"/>
    <p:sldId id="344" r:id="rId18"/>
    <p:sldId id="349" r:id="rId19"/>
    <p:sldId id="307" r:id="rId20"/>
    <p:sldId id="351" r:id="rId21"/>
    <p:sldId id="365" r:id="rId22"/>
    <p:sldId id="384" r:id="rId23"/>
    <p:sldId id="379" r:id="rId24"/>
    <p:sldId id="352" r:id="rId25"/>
    <p:sldId id="385" r:id="rId26"/>
    <p:sldId id="392" r:id="rId27"/>
    <p:sldId id="362" r:id="rId28"/>
    <p:sldId id="357" r:id="rId29"/>
    <p:sldId id="356" r:id="rId30"/>
    <p:sldId id="360" r:id="rId31"/>
    <p:sldId id="361" r:id="rId32"/>
    <p:sldId id="377" r:id="rId33"/>
    <p:sldId id="381" r:id="rId34"/>
    <p:sldId id="394" r:id="rId35"/>
    <p:sldId id="412" r:id="rId36"/>
    <p:sldId id="375" r:id="rId37"/>
    <p:sldId id="319" r:id="rId38"/>
    <p:sldId id="386" r:id="rId39"/>
    <p:sldId id="411" r:id="rId40"/>
    <p:sldId id="363" r:id="rId41"/>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A5A7"/>
    <a:srgbClr val="FFCC00"/>
    <a:srgbClr val="5098A0"/>
    <a:srgbClr val="42A9AE"/>
    <a:srgbClr val="578E99"/>
    <a:srgbClr val="3AB69E"/>
    <a:srgbClr val="5A9695"/>
    <a:srgbClr val="539D9B"/>
    <a:srgbClr val="4AA690"/>
    <a:srgbClr val="48A6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19" autoAdjust="0"/>
    <p:restoredTop sz="92674" autoAdjust="0"/>
  </p:normalViewPr>
  <p:slideViewPr>
    <p:cSldViewPr>
      <p:cViewPr varScale="1">
        <p:scale>
          <a:sx n="106" d="100"/>
          <a:sy n="106" d="100"/>
        </p:scale>
        <p:origin x="170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A15CBD82-807F-4149-A6DF-721E2E24E473}" type="datetimeFigureOut">
              <a:rPr lang="es-ES" smtClean="0"/>
              <a:t>06/02/2024</a:t>
            </a:fld>
            <a:endParaRPr lang="es-ES"/>
          </a:p>
        </p:txBody>
      </p:sp>
      <p:sp>
        <p:nvSpPr>
          <p:cNvPr id="4" name="Marcador de pie de página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EACD968E-D7E5-40F0-A1B9-1DF0B278D0F7}" type="slidenum">
              <a:rPr lang="es-ES" smtClean="0"/>
              <a:t>‹Nº›</a:t>
            </a:fld>
            <a:endParaRPr lang="es-ES"/>
          </a:p>
        </p:txBody>
      </p:sp>
    </p:spTree>
    <p:extLst>
      <p:ext uri="{BB962C8B-B14F-4D97-AF65-F5344CB8AC3E}">
        <p14:creationId xmlns:p14="http://schemas.microsoft.com/office/powerpoint/2010/main" val="3896537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pPr>
              <a:defRPr/>
            </a:pPr>
            <a:endParaRPr lang="es-ES"/>
          </a:p>
        </p:txBody>
      </p:sp>
      <p:sp>
        <p:nvSpPr>
          <p:cNvPr id="3" name="Marcador de fech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pPr>
              <a:defRPr/>
            </a:pPr>
            <a:fld id="{1C1863D1-B08C-4A3C-98C6-12E4AB6549FD}" type="datetimeFigureOut">
              <a:rPr lang="es-ES"/>
              <a:pPr>
                <a:defRPr/>
              </a:pPr>
              <a:t>06/02/2024</a:t>
            </a:fld>
            <a:endParaRPr lang="es-ES"/>
          </a:p>
        </p:txBody>
      </p:sp>
      <p:sp>
        <p:nvSpPr>
          <p:cNvPr id="4" name="Marcador de imagen de diapositiva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pPr lvl="0"/>
            <a:endParaRPr lang="es-ES" noProof="0"/>
          </a:p>
        </p:txBody>
      </p:sp>
      <p:sp>
        <p:nvSpPr>
          <p:cNvPr id="5" name="Marcador de nota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 name="Marcador de pie de pá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pPr>
              <a:defRPr/>
            </a:pPr>
            <a:endParaRPr lang="es-ES"/>
          </a:p>
        </p:txBody>
      </p:sp>
      <p:sp>
        <p:nvSpPr>
          <p:cNvPr id="7" name="Marcador de número de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pPr>
              <a:defRPr/>
            </a:pPr>
            <a:fld id="{15955DFE-B1AF-4E57-AA8D-78F4C78DB46D}" type="slidenum">
              <a:rPr lang="es-ES"/>
              <a:pPr>
                <a:defRPr/>
              </a:pPr>
              <a:t>‹Nº›</a:t>
            </a:fld>
            <a:endParaRPr lang="es-ES"/>
          </a:p>
        </p:txBody>
      </p:sp>
    </p:spTree>
    <p:extLst>
      <p:ext uri="{BB962C8B-B14F-4D97-AF65-F5344CB8AC3E}">
        <p14:creationId xmlns:p14="http://schemas.microsoft.com/office/powerpoint/2010/main" val="12763009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15955DFE-B1AF-4E57-AA8D-78F4C78DB46D}" type="slidenum">
              <a:rPr lang="es-ES" smtClean="0"/>
              <a:pPr>
                <a:defRPr/>
              </a:pPr>
              <a:t>5</a:t>
            </a:fld>
            <a:endParaRPr lang="es-ES"/>
          </a:p>
        </p:txBody>
      </p:sp>
    </p:spTree>
    <p:extLst>
      <p:ext uri="{BB962C8B-B14F-4D97-AF65-F5344CB8AC3E}">
        <p14:creationId xmlns:p14="http://schemas.microsoft.com/office/powerpoint/2010/main" val="3737403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15955DFE-B1AF-4E57-AA8D-78F4C78DB46D}" type="slidenum">
              <a:rPr lang="es-ES" smtClean="0"/>
              <a:pPr>
                <a:defRPr/>
              </a:pPr>
              <a:t>35</a:t>
            </a:fld>
            <a:endParaRPr lang="es-ES"/>
          </a:p>
        </p:txBody>
      </p:sp>
    </p:spTree>
    <p:extLst>
      <p:ext uri="{BB962C8B-B14F-4D97-AF65-F5344CB8AC3E}">
        <p14:creationId xmlns:p14="http://schemas.microsoft.com/office/powerpoint/2010/main" val="243564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a:defRPr/>
            </a:pPr>
            <a:fld id="{15955DFE-B1AF-4E57-AA8D-78F4C78DB46D}" type="slidenum">
              <a:rPr lang="es-ES" smtClean="0"/>
              <a:pPr>
                <a:defRPr/>
              </a:pPr>
              <a:t>8</a:t>
            </a:fld>
            <a:endParaRPr lang="es-ES"/>
          </a:p>
        </p:txBody>
      </p:sp>
    </p:spTree>
    <p:extLst>
      <p:ext uri="{BB962C8B-B14F-4D97-AF65-F5344CB8AC3E}">
        <p14:creationId xmlns:p14="http://schemas.microsoft.com/office/powerpoint/2010/main" val="1779535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a:defRPr/>
            </a:pPr>
            <a:fld id="{15955DFE-B1AF-4E57-AA8D-78F4C78DB46D}" type="slidenum">
              <a:rPr lang="es-ES" smtClean="0"/>
              <a:pPr>
                <a:defRPr/>
              </a:pPr>
              <a:t>9</a:t>
            </a:fld>
            <a:endParaRPr lang="es-ES"/>
          </a:p>
        </p:txBody>
      </p:sp>
    </p:spTree>
    <p:extLst>
      <p:ext uri="{BB962C8B-B14F-4D97-AF65-F5344CB8AC3E}">
        <p14:creationId xmlns:p14="http://schemas.microsoft.com/office/powerpoint/2010/main" val="2890280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15955DFE-B1AF-4E57-AA8D-78F4C78DB46D}" type="slidenum">
              <a:rPr lang="es-ES" smtClean="0"/>
              <a:pPr>
                <a:defRPr/>
              </a:pPr>
              <a:t>16</a:t>
            </a:fld>
            <a:endParaRPr lang="es-ES"/>
          </a:p>
        </p:txBody>
      </p:sp>
    </p:spTree>
    <p:extLst>
      <p:ext uri="{BB962C8B-B14F-4D97-AF65-F5344CB8AC3E}">
        <p14:creationId xmlns:p14="http://schemas.microsoft.com/office/powerpoint/2010/main" val="589198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15955DFE-B1AF-4E57-AA8D-78F4C78DB46D}" type="slidenum">
              <a:rPr lang="es-ES" smtClean="0"/>
              <a:pPr>
                <a:defRPr/>
              </a:pPr>
              <a:t>23</a:t>
            </a:fld>
            <a:endParaRPr lang="es-ES"/>
          </a:p>
        </p:txBody>
      </p:sp>
    </p:spTree>
    <p:extLst>
      <p:ext uri="{BB962C8B-B14F-4D97-AF65-F5344CB8AC3E}">
        <p14:creationId xmlns:p14="http://schemas.microsoft.com/office/powerpoint/2010/main" val="2250381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15955DFE-B1AF-4E57-AA8D-78F4C78DB46D}" type="slidenum">
              <a:rPr lang="es-ES" smtClean="0"/>
              <a:pPr>
                <a:defRPr/>
              </a:pPr>
              <a:t>24</a:t>
            </a:fld>
            <a:endParaRPr lang="es-ES"/>
          </a:p>
        </p:txBody>
      </p:sp>
    </p:spTree>
    <p:extLst>
      <p:ext uri="{BB962C8B-B14F-4D97-AF65-F5344CB8AC3E}">
        <p14:creationId xmlns:p14="http://schemas.microsoft.com/office/powerpoint/2010/main" val="1817794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15955DFE-B1AF-4E57-AA8D-78F4C78DB46D}" type="slidenum">
              <a:rPr lang="es-ES" smtClean="0"/>
              <a:pPr>
                <a:defRPr/>
              </a:pPr>
              <a:t>27</a:t>
            </a:fld>
            <a:endParaRPr lang="es-ES"/>
          </a:p>
        </p:txBody>
      </p:sp>
    </p:spTree>
    <p:extLst>
      <p:ext uri="{BB962C8B-B14F-4D97-AF65-F5344CB8AC3E}">
        <p14:creationId xmlns:p14="http://schemas.microsoft.com/office/powerpoint/2010/main" val="3876220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15955DFE-B1AF-4E57-AA8D-78F4C78DB46D}" type="slidenum">
              <a:rPr lang="es-ES" smtClean="0"/>
              <a:pPr>
                <a:defRPr/>
              </a:pPr>
              <a:t>28</a:t>
            </a:fld>
            <a:endParaRPr lang="es-ES"/>
          </a:p>
        </p:txBody>
      </p:sp>
    </p:spTree>
    <p:extLst>
      <p:ext uri="{BB962C8B-B14F-4D97-AF65-F5344CB8AC3E}">
        <p14:creationId xmlns:p14="http://schemas.microsoft.com/office/powerpoint/2010/main" val="2876730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15955DFE-B1AF-4E57-AA8D-78F4C78DB46D}" type="slidenum">
              <a:rPr lang="es-ES" smtClean="0"/>
              <a:pPr>
                <a:defRPr/>
              </a:pPr>
              <a:t>34</a:t>
            </a:fld>
            <a:endParaRPr lang="es-ES"/>
          </a:p>
        </p:txBody>
      </p:sp>
    </p:spTree>
    <p:extLst>
      <p:ext uri="{BB962C8B-B14F-4D97-AF65-F5344CB8AC3E}">
        <p14:creationId xmlns:p14="http://schemas.microsoft.com/office/powerpoint/2010/main" val="40205977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3794760" y="1267730"/>
            <a:ext cx="155448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3886200" y="1267731"/>
            <a:ext cx="1371600" cy="548640"/>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71281" y="2091263"/>
            <a:ext cx="6801440" cy="2590800"/>
          </a:xfrm>
        </p:spPr>
        <p:txBody>
          <a:bodyPr tIns="45720" bIns="45720" anchor="ctr">
            <a:noAutofit/>
          </a:bodyPr>
          <a:lstStyle>
            <a:lvl1pPr algn="ctr">
              <a:lnSpc>
                <a:spcPct val="83000"/>
              </a:lnSpc>
              <a:defRPr lang="en-US" sz="6200" b="0" kern="1200" cap="all" spc="-100" baseline="0" dirty="0">
                <a:solidFill>
                  <a:schemeClr val="tx1">
                    <a:lumMod val="85000"/>
                    <a:lumOff val="15000"/>
                  </a:schemeClr>
                </a:solidFill>
                <a:effectLst/>
                <a:latin typeface="+mj-lt"/>
                <a:ea typeface="+mn-ea"/>
                <a:cs typeface="+mn-cs"/>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71575" y="4682062"/>
            <a:ext cx="6803136" cy="502920"/>
          </a:xfrm>
        </p:spPr>
        <p:txBody>
          <a:bodyPr>
            <a:normAutofit/>
          </a:bodyPr>
          <a:lstStyle>
            <a:lvl1pPr marL="0" indent="0" algn="ctr">
              <a:spcBef>
                <a:spcPts val="0"/>
              </a:spcBef>
              <a:buNone/>
              <a:defRPr sz="1400" spc="80" baseline="0">
                <a:solidFill>
                  <a:schemeClr val="tx1"/>
                </a:solidFill>
              </a:defRPr>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vl6pPr marL="2286000" indent="0" algn="ctr">
              <a:buNone/>
              <a:defRPr sz="1400"/>
            </a:lvl6pPr>
            <a:lvl7pPr marL="2743200" indent="0" algn="ctr">
              <a:buNone/>
              <a:defRPr sz="1400"/>
            </a:lvl7pPr>
            <a:lvl8pPr marL="3200400" indent="0" algn="ctr">
              <a:buNone/>
              <a:defRPr sz="1400"/>
            </a:lvl8pPr>
            <a:lvl9pPr marL="3657600" indent="0" algn="ctr">
              <a:buNone/>
              <a:defRPr sz="1400"/>
            </a:lvl9pPr>
          </a:lstStyle>
          <a:p>
            <a:r>
              <a:rPr lang="es-ES"/>
              <a:t>Haga clic para modificar el estilo de subtítulo del patrón</a:t>
            </a:r>
            <a:endParaRPr lang="en-US" dirty="0"/>
          </a:p>
        </p:txBody>
      </p:sp>
      <p:sp>
        <p:nvSpPr>
          <p:cNvPr id="20" name="Date Placeholder 19"/>
          <p:cNvSpPr>
            <a:spLocks noGrp="1"/>
          </p:cNvSpPr>
          <p:nvPr>
            <p:ph type="dt" sz="half" idx="10"/>
          </p:nvPr>
        </p:nvSpPr>
        <p:spPr>
          <a:xfrm>
            <a:off x="3931920" y="1327188"/>
            <a:ext cx="1280160" cy="457200"/>
          </a:xfrm>
        </p:spPr>
        <p:txBody>
          <a:bodyPr/>
          <a:lstStyle>
            <a:lvl1pPr algn="ctr">
              <a:defRPr sz="1100" spc="0" baseline="0">
                <a:solidFill>
                  <a:schemeClr val="tx1"/>
                </a:solidFill>
                <a:latin typeface="+mn-lt"/>
              </a:defRPr>
            </a:lvl1pPr>
          </a:lstStyle>
          <a:p>
            <a:pPr>
              <a:defRPr/>
            </a:pPr>
            <a:endParaRPr lang="es-ES"/>
          </a:p>
        </p:txBody>
      </p:sp>
      <p:sp>
        <p:nvSpPr>
          <p:cNvPr id="21" name="Footer Placeholder 20"/>
          <p:cNvSpPr>
            <a:spLocks noGrp="1"/>
          </p:cNvSpPr>
          <p:nvPr>
            <p:ph type="ftr" sz="quarter" idx="11"/>
          </p:nvPr>
        </p:nvSpPr>
        <p:spPr>
          <a:xfrm>
            <a:off x="1104936" y="5211060"/>
            <a:ext cx="4429125" cy="228600"/>
          </a:xfrm>
        </p:spPr>
        <p:txBody>
          <a:bodyPr/>
          <a:lstStyle>
            <a:lvl1pPr algn="l">
              <a:defRPr sz="900">
                <a:solidFill>
                  <a:schemeClr val="tx1">
                    <a:lumMod val="75000"/>
                    <a:lumOff val="25000"/>
                  </a:schemeClr>
                </a:solidFill>
              </a:defRPr>
            </a:lvl1pPr>
          </a:lstStyle>
          <a:p>
            <a:pPr>
              <a:defRPr/>
            </a:pPr>
            <a:endParaRPr lang="es-ES"/>
          </a:p>
        </p:txBody>
      </p:sp>
      <p:sp>
        <p:nvSpPr>
          <p:cNvPr id="22" name="Slide Number Placeholder 21"/>
          <p:cNvSpPr>
            <a:spLocks noGrp="1"/>
          </p:cNvSpPr>
          <p:nvPr>
            <p:ph type="sldNum" sz="quarter" idx="12"/>
          </p:nvPr>
        </p:nvSpPr>
        <p:spPr>
          <a:xfrm>
            <a:off x="6455190" y="5212080"/>
            <a:ext cx="1583911" cy="228600"/>
          </a:xfrm>
        </p:spPr>
        <p:txBody>
          <a:bodyPr/>
          <a:lstStyle>
            <a:lvl1pPr>
              <a:defRPr>
                <a:solidFill>
                  <a:schemeClr val="tx1">
                    <a:lumMod val="75000"/>
                    <a:lumOff val="25000"/>
                  </a:schemeClr>
                </a:solidFill>
              </a:defRPr>
            </a:lvl1pPr>
          </a:lstStyle>
          <a:p>
            <a:pPr>
              <a:defRPr/>
            </a:pPr>
            <a:fld id="{A264B0B8-854D-4582-98E3-C0F9E9BBAA3B}" type="slidenum">
              <a:rPr lang="es-ES" altLang="es-ES" smtClean="0"/>
              <a:pPr>
                <a:defRPr/>
              </a:pPr>
              <a:t>‹Nº›</a:t>
            </a:fld>
            <a:endParaRPr lang="es-ES" altLang="es-ES"/>
          </a:p>
        </p:txBody>
      </p:sp>
    </p:spTree>
    <p:extLst>
      <p:ext uri="{BB962C8B-B14F-4D97-AF65-F5344CB8AC3E}">
        <p14:creationId xmlns:p14="http://schemas.microsoft.com/office/powerpoint/2010/main" val="2923543949"/>
      </p:ext>
    </p:extLst>
  </p:cSld>
  <p:clrMapOvr>
    <a:overrideClrMapping bg1="lt1" tx1="dk1" bg2="lt2" tx2="dk2" accent1="accent1" accent2="accent2" accent3="accent3" accent4="accent4" accent5="accent5" accent6="accent6" hlink="hlink" folHlink="folHlink"/>
  </p:clrMapOvr>
  <p:transition spd="slow">
    <p:pull dir="l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139C2396-3FDE-4FF1-8F95-2AA80047D4EE}" type="slidenum">
              <a:rPr lang="es-ES" altLang="es-ES" smtClean="0"/>
              <a:pPr>
                <a:defRPr/>
              </a:pPr>
              <a:t>‹Nº›</a:t>
            </a:fld>
            <a:endParaRPr lang="es-ES" altLang="es-ES"/>
          </a:p>
        </p:txBody>
      </p:sp>
    </p:spTree>
    <p:extLst>
      <p:ext uri="{BB962C8B-B14F-4D97-AF65-F5344CB8AC3E}">
        <p14:creationId xmlns:p14="http://schemas.microsoft.com/office/powerpoint/2010/main" val="2493893572"/>
      </p:ext>
    </p:extLst>
  </p:cSld>
  <p:clrMapOvr>
    <a:masterClrMapping/>
  </p:clrMapOvr>
  <p:transition spd="slow">
    <p:pull dir="l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0"/>
            <a:ext cx="1771650" cy="52578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762000"/>
            <a:ext cx="6057900" cy="5257800"/>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10FB6E9A-93E9-406B-92E6-39BC97E9520F}" type="slidenum">
              <a:rPr lang="es-ES" altLang="es-ES" smtClean="0"/>
              <a:pPr>
                <a:defRPr/>
              </a:pPr>
              <a:t>‹Nº›</a:t>
            </a:fld>
            <a:endParaRPr lang="es-ES" altLang="es-ES"/>
          </a:p>
        </p:txBody>
      </p:sp>
    </p:spTree>
    <p:extLst>
      <p:ext uri="{BB962C8B-B14F-4D97-AF65-F5344CB8AC3E}">
        <p14:creationId xmlns:p14="http://schemas.microsoft.com/office/powerpoint/2010/main" val="3748328294"/>
      </p:ext>
    </p:extLst>
  </p:cSld>
  <p:clrMapOvr>
    <a:masterClrMapping/>
  </p:clrMapOvr>
  <p:transition spd="slow">
    <p:pull dir="l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pPr>
              <a:defRPr/>
            </a:pPr>
            <a:endParaRPr lang="es-ES"/>
          </a:p>
        </p:txBody>
      </p:sp>
      <p:sp>
        <p:nvSpPr>
          <p:cNvPr id="8" name="Footer Placeholder 7"/>
          <p:cNvSpPr>
            <a:spLocks noGrp="1"/>
          </p:cNvSpPr>
          <p:nvPr>
            <p:ph type="ftr" sz="quarter" idx="11"/>
          </p:nvPr>
        </p:nvSpPr>
        <p:spPr/>
        <p:txBody>
          <a:bodyPr/>
          <a:lstStyle/>
          <a:p>
            <a:pPr>
              <a:defRPr/>
            </a:pPr>
            <a:endParaRPr lang="es-ES"/>
          </a:p>
        </p:txBody>
      </p:sp>
      <p:sp>
        <p:nvSpPr>
          <p:cNvPr id="9" name="Slide Number Placeholder 8"/>
          <p:cNvSpPr>
            <a:spLocks noGrp="1"/>
          </p:cNvSpPr>
          <p:nvPr>
            <p:ph type="sldNum" sz="quarter" idx="12"/>
          </p:nvPr>
        </p:nvSpPr>
        <p:spPr/>
        <p:txBody>
          <a:bodyPr/>
          <a:lstStyle/>
          <a:p>
            <a:pPr>
              <a:defRPr/>
            </a:pPr>
            <a:fld id="{702D6B57-F146-406A-9154-AD5DD9DD159B}" type="slidenum">
              <a:rPr lang="es-ES" altLang="es-ES" smtClean="0"/>
              <a:pPr>
                <a:defRPr/>
              </a:pPr>
              <a:t>‹Nº›</a:t>
            </a:fld>
            <a:endParaRPr lang="es-ES" altLang="es-ES"/>
          </a:p>
        </p:txBody>
      </p:sp>
    </p:spTree>
    <p:extLst>
      <p:ext uri="{BB962C8B-B14F-4D97-AF65-F5344CB8AC3E}">
        <p14:creationId xmlns:p14="http://schemas.microsoft.com/office/powerpoint/2010/main" val="3415237957"/>
      </p:ext>
    </p:extLst>
  </p:cSld>
  <p:clrMapOvr>
    <a:masterClrMapping/>
  </p:clrMapOvr>
  <p:transition spd="slow">
    <p:pull dir="l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9144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3794760" y="1267730"/>
            <a:ext cx="155448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3886200" y="1267731"/>
            <a:ext cx="1371600" cy="548640"/>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172717" y="2094309"/>
            <a:ext cx="6803136" cy="2587752"/>
          </a:xfrm>
        </p:spPr>
        <p:txBody>
          <a:bodyPr anchor="ctr">
            <a:noAutofit/>
          </a:bodyPr>
          <a:lstStyle>
            <a:lvl1pPr algn="ctr">
              <a:lnSpc>
                <a:spcPct val="83000"/>
              </a:lnSpc>
              <a:defRPr lang="en-US" sz="6200" kern="1200" cap="all" spc="-100" baseline="0" dirty="0">
                <a:solidFill>
                  <a:schemeClr val="tx1">
                    <a:lumMod val="85000"/>
                    <a:lumOff val="15000"/>
                  </a:schemeClr>
                </a:solidFill>
                <a:effectLst/>
                <a:latin typeface="+mj-lt"/>
                <a:ea typeface="+mn-ea"/>
                <a:cs typeface="+mn-cs"/>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72718" y="4682062"/>
            <a:ext cx="6803136" cy="502920"/>
          </a:xfrm>
        </p:spPr>
        <p:txBody>
          <a:bodyPr anchor="t">
            <a:normAutofit/>
          </a:bodyPr>
          <a:lstStyle>
            <a:lvl1pPr marL="0" indent="0" algn="ctr">
              <a:buNone/>
              <a:defRPr sz="1400">
                <a:solidFill>
                  <a:schemeClr val="tx1"/>
                </a:solidFill>
                <a:effectLst/>
              </a:defRPr>
            </a:lvl1pPr>
            <a:lvl2pPr marL="457200" indent="0">
              <a:buNone/>
              <a:defRPr sz="1400">
                <a:solidFill>
                  <a:schemeClr val="tx1">
                    <a:tint val="75000"/>
                  </a:schemeClr>
                </a:solidFill>
              </a:defRPr>
            </a:lvl2pPr>
            <a:lvl3pPr marL="914400" indent="0">
              <a:buNone/>
              <a:defRPr sz="14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a:xfrm>
            <a:off x="3931920" y="1325880"/>
            <a:ext cx="1280160" cy="457200"/>
          </a:xfrm>
        </p:spPr>
        <p:txBody>
          <a:bodyPr/>
          <a:lstStyle>
            <a:lvl1pPr algn="ctr">
              <a:defRPr lang="en-US" sz="1100" kern="1200" spc="0" baseline="0">
                <a:solidFill>
                  <a:schemeClr val="tx1"/>
                </a:solidFill>
                <a:latin typeface="+mn-lt"/>
                <a:ea typeface="+mn-ea"/>
                <a:cs typeface="+mn-cs"/>
              </a:defRPr>
            </a:lvl1pPr>
          </a:lstStyle>
          <a:p>
            <a:pPr>
              <a:defRPr/>
            </a:pPr>
            <a:endParaRPr lang="es-ES"/>
          </a:p>
        </p:txBody>
      </p:sp>
      <p:sp>
        <p:nvSpPr>
          <p:cNvPr id="5" name="Footer Placeholder 4"/>
          <p:cNvSpPr>
            <a:spLocks noGrp="1"/>
          </p:cNvSpPr>
          <p:nvPr>
            <p:ph type="ftr" sz="quarter" idx="11"/>
          </p:nvPr>
        </p:nvSpPr>
        <p:spPr>
          <a:xfrm>
            <a:off x="1104679" y="5211060"/>
            <a:ext cx="4430268" cy="228600"/>
          </a:xfrm>
        </p:spPr>
        <p:txBody>
          <a:bodyPr/>
          <a:lstStyle>
            <a:lvl1pPr algn="l">
              <a:defRPr/>
            </a:lvl1pPr>
          </a:lstStyle>
          <a:p>
            <a:pPr>
              <a:defRPr/>
            </a:pPr>
            <a:endParaRPr lang="es-ES"/>
          </a:p>
        </p:txBody>
      </p:sp>
      <p:sp>
        <p:nvSpPr>
          <p:cNvPr id="6" name="Slide Number Placeholder 5"/>
          <p:cNvSpPr>
            <a:spLocks noGrp="1"/>
          </p:cNvSpPr>
          <p:nvPr>
            <p:ph type="sldNum" sz="quarter" idx="12"/>
          </p:nvPr>
        </p:nvSpPr>
        <p:spPr>
          <a:xfrm>
            <a:off x="6453378" y="5211060"/>
            <a:ext cx="1584198" cy="228600"/>
          </a:xfrm>
        </p:spPr>
        <p:txBody>
          <a:bodyPr/>
          <a:lstStyle/>
          <a:p>
            <a:pPr>
              <a:defRPr/>
            </a:pPr>
            <a:fld id="{7B55B473-5F01-4E80-9153-CDAA2F350E8D}" type="slidenum">
              <a:rPr lang="es-ES" altLang="es-ES" smtClean="0"/>
              <a:pPr>
                <a:defRPr/>
              </a:pPr>
              <a:t>‹Nº›</a:t>
            </a:fld>
            <a:endParaRPr lang="es-ES" altLang="es-ES"/>
          </a:p>
        </p:txBody>
      </p:sp>
    </p:spTree>
    <p:extLst>
      <p:ext uri="{BB962C8B-B14F-4D97-AF65-F5344CB8AC3E}">
        <p14:creationId xmlns:p14="http://schemas.microsoft.com/office/powerpoint/2010/main" val="3939432849"/>
      </p:ext>
    </p:extLst>
  </p:cSld>
  <p:clrMapOvr>
    <a:overrideClrMapping bg1="lt1" tx1="dk1" bg2="lt2" tx2="dk2" accent1="accent1" accent2="accent2" accent3="accent3" accent4="accent4" accent5="accent5" accent6="accent6" hlink="hlink" folHlink="folHlink"/>
  </p:clrMapOvr>
  <p:transition spd="slow">
    <p:pull dir="l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73152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75488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pPr>
              <a:defRPr/>
            </a:pPr>
            <a:endParaRPr lang="es-ES"/>
          </a:p>
        </p:txBody>
      </p:sp>
      <p:sp>
        <p:nvSpPr>
          <p:cNvPr id="6" name="Footer Placeholder 5"/>
          <p:cNvSpPr>
            <a:spLocks noGrp="1"/>
          </p:cNvSpPr>
          <p:nvPr>
            <p:ph type="ftr" sz="quarter" idx="11"/>
          </p:nvPr>
        </p:nvSpPr>
        <p:spPr/>
        <p:txBody>
          <a:bodyPr/>
          <a:lstStyle/>
          <a:p>
            <a:pPr>
              <a:defRPr/>
            </a:pPr>
            <a:endParaRPr lang="es-ES"/>
          </a:p>
        </p:txBody>
      </p:sp>
      <p:sp>
        <p:nvSpPr>
          <p:cNvPr id="7" name="Slide Number Placeholder 6"/>
          <p:cNvSpPr>
            <a:spLocks noGrp="1"/>
          </p:cNvSpPr>
          <p:nvPr>
            <p:ph type="sldNum" sz="quarter" idx="12"/>
          </p:nvPr>
        </p:nvSpPr>
        <p:spPr/>
        <p:txBody>
          <a:bodyPr/>
          <a:lstStyle/>
          <a:p>
            <a:pPr>
              <a:defRPr/>
            </a:pPr>
            <a:fld id="{0A3FEDD7-8E91-4F93-9C3E-772CEEC700EA}" type="slidenum">
              <a:rPr lang="es-ES" altLang="es-ES" smtClean="0"/>
              <a:pPr>
                <a:defRPr/>
              </a:pPr>
              <a:t>‹Nº›</a:t>
            </a:fld>
            <a:endParaRPr lang="es-ES" altLang="es-ES"/>
          </a:p>
        </p:txBody>
      </p:sp>
    </p:spTree>
    <p:extLst>
      <p:ext uri="{BB962C8B-B14F-4D97-AF65-F5344CB8AC3E}">
        <p14:creationId xmlns:p14="http://schemas.microsoft.com/office/powerpoint/2010/main" val="3266429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731520" y="2074334"/>
            <a:ext cx="365760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731520" y="2755898"/>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754880" y="2074334"/>
            <a:ext cx="365760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4754880" y="2756581"/>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pPr>
              <a:defRPr/>
            </a:pPr>
            <a:endParaRPr lang="es-ES"/>
          </a:p>
        </p:txBody>
      </p:sp>
      <p:sp>
        <p:nvSpPr>
          <p:cNvPr id="8" name="Footer Placeholder 7"/>
          <p:cNvSpPr>
            <a:spLocks noGrp="1"/>
          </p:cNvSpPr>
          <p:nvPr>
            <p:ph type="ftr" sz="quarter" idx="11"/>
          </p:nvPr>
        </p:nvSpPr>
        <p:spPr/>
        <p:txBody>
          <a:bodyPr/>
          <a:lstStyle/>
          <a:p>
            <a:pPr>
              <a:defRPr/>
            </a:pPr>
            <a:endParaRPr lang="es-ES"/>
          </a:p>
        </p:txBody>
      </p:sp>
      <p:sp>
        <p:nvSpPr>
          <p:cNvPr id="9" name="Slide Number Placeholder 8"/>
          <p:cNvSpPr>
            <a:spLocks noGrp="1"/>
          </p:cNvSpPr>
          <p:nvPr>
            <p:ph type="sldNum" sz="quarter" idx="12"/>
          </p:nvPr>
        </p:nvSpPr>
        <p:spPr/>
        <p:txBody>
          <a:bodyPr/>
          <a:lstStyle/>
          <a:p>
            <a:pPr>
              <a:defRPr/>
            </a:pPr>
            <a:fld id="{37B7DCFC-8821-430E-936D-624E62910D88}" type="slidenum">
              <a:rPr lang="es-ES" altLang="es-ES" smtClean="0"/>
              <a:pPr>
                <a:defRPr/>
              </a:pPr>
              <a:t>‹Nº›</a:t>
            </a:fld>
            <a:endParaRPr lang="es-ES" altLang="es-ES"/>
          </a:p>
        </p:txBody>
      </p:sp>
    </p:spTree>
    <p:extLst>
      <p:ext uri="{BB962C8B-B14F-4D97-AF65-F5344CB8AC3E}">
        <p14:creationId xmlns:p14="http://schemas.microsoft.com/office/powerpoint/2010/main" val="2089570013"/>
      </p:ext>
    </p:extLst>
  </p:cSld>
  <p:clrMapOvr>
    <a:masterClrMapping/>
  </p:clrMapOvr>
  <p:transition spd="slow">
    <p:pull dir="l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pPr>
              <a:defRPr/>
            </a:pPr>
            <a:endParaRPr lang="es-ES"/>
          </a:p>
        </p:txBody>
      </p:sp>
      <p:sp>
        <p:nvSpPr>
          <p:cNvPr id="4" name="Footer Placeholder 3"/>
          <p:cNvSpPr>
            <a:spLocks noGrp="1"/>
          </p:cNvSpPr>
          <p:nvPr>
            <p:ph type="ftr" sz="quarter" idx="11"/>
          </p:nvPr>
        </p:nvSpPr>
        <p:spPr/>
        <p:txBody>
          <a:bodyPr/>
          <a:lstStyle/>
          <a:p>
            <a:pPr>
              <a:defRPr/>
            </a:pPr>
            <a:endParaRPr lang="es-ES"/>
          </a:p>
        </p:txBody>
      </p:sp>
      <p:sp>
        <p:nvSpPr>
          <p:cNvPr id="5" name="Slide Number Placeholder 4"/>
          <p:cNvSpPr>
            <a:spLocks noGrp="1"/>
          </p:cNvSpPr>
          <p:nvPr>
            <p:ph type="sldNum" sz="quarter" idx="12"/>
          </p:nvPr>
        </p:nvSpPr>
        <p:spPr/>
        <p:txBody>
          <a:bodyPr/>
          <a:lstStyle/>
          <a:p>
            <a:pPr>
              <a:defRPr/>
            </a:pPr>
            <a:fld id="{0A3FEDD7-8E91-4F93-9C3E-772CEEC700EA}" type="slidenum">
              <a:rPr lang="es-ES" altLang="es-ES" smtClean="0"/>
              <a:pPr>
                <a:defRPr/>
              </a:pPr>
              <a:t>‹Nº›</a:t>
            </a:fld>
            <a:endParaRPr lang="es-ES" altLang="es-ES"/>
          </a:p>
        </p:txBody>
      </p:sp>
    </p:spTree>
    <p:extLst>
      <p:ext uri="{BB962C8B-B14F-4D97-AF65-F5344CB8AC3E}">
        <p14:creationId xmlns:p14="http://schemas.microsoft.com/office/powerpoint/2010/main" val="1117421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s-ES"/>
          </a:p>
        </p:txBody>
      </p:sp>
      <p:sp>
        <p:nvSpPr>
          <p:cNvPr id="3" name="Footer Placeholder 2"/>
          <p:cNvSpPr>
            <a:spLocks noGrp="1"/>
          </p:cNvSpPr>
          <p:nvPr>
            <p:ph type="ftr" sz="quarter" idx="11"/>
          </p:nvPr>
        </p:nvSpPr>
        <p:spPr/>
        <p:txBody>
          <a:bodyPr/>
          <a:lstStyle/>
          <a:p>
            <a:pPr>
              <a:defRPr/>
            </a:pPr>
            <a:endParaRPr lang="es-ES"/>
          </a:p>
        </p:txBody>
      </p:sp>
      <p:sp>
        <p:nvSpPr>
          <p:cNvPr id="4" name="Slide Number Placeholder 3"/>
          <p:cNvSpPr>
            <a:spLocks noGrp="1"/>
          </p:cNvSpPr>
          <p:nvPr>
            <p:ph type="sldNum" sz="quarter" idx="12"/>
          </p:nvPr>
        </p:nvSpPr>
        <p:spPr/>
        <p:txBody>
          <a:bodyPr/>
          <a:lstStyle/>
          <a:p>
            <a:pPr>
              <a:defRPr/>
            </a:pPr>
            <a:fld id="{460B3F94-8E43-4743-8915-BE391F6388BF}" type="slidenum">
              <a:rPr lang="es-ES" altLang="es-ES" smtClean="0"/>
              <a:pPr>
                <a:defRPr/>
              </a:pPr>
              <a:t>‹Nº›</a:t>
            </a:fld>
            <a:endParaRPr lang="es-ES" altLang="es-ES"/>
          </a:p>
        </p:txBody>
      </p:sp>
    </p:spTree>
    <p:extLst>
      <p:ext uri="{BB962C8B-B14F-4D97-AF65-F5344CB8AC3E}">
        <p14:creationId xmlns:p14="http://schemas.microsoft.com/office/powerpoint/2010/main" val="468879988"/>
      </p:ext>
    </p:extLst>
  </p:cSld>
  <p:clrMapOvr>
    <a:masterClrMapping/>
  </p:clrMapOvr>
  <p:transition spd="slow">
    <p:pull dir="l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6" name="Rectangle 15"/>
          <p:cNvSpPr/>
          <p:nvPr/>
        </p:nvSpPr>
        <p:spPr>
          <a:xfrm>
            <a:off x="184147" y="173736"/>
            <a:ext cx="6398514" cy="65105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7392"/>
            <a:ext cx="1823085" cy="1645920"/>
          </a:xfrm>
        </p:spPr>
        <p:txBody>
          <a:bodyPr anchor="b">
            <a:normAutofit/>
          </a:bodyPr>
          <a:lstStyle>
            <a:lvl1pPr algn="l" defTabSz="914400" rtl="0" eaLnBrk="1" latinLnBrk="0" hangingPunct="1">
              <a:lnSpc>
                <a:spcPct val="90000"/>
              </a:lnSpc>
              <a:spcBef>
                <a:spcPct val="0"/>
              </a:spcBef>
              <a:buNone/>
              <a:defRPr lang="en-US" sz="2400" b="0" kern="1200" cap="none" spc="0" baseline="0" dirty="0">
                <a:solidFill>
                  <a:srgbClr val="FFFFFF"/>
                </a:solidFill>
                <a:effectLst/>
                <a:latin typeface="+mj-lt"/>
                <a:ea typeface="+mn-ea"/>
                <a:cs typeface="+mn-cs"/>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668976" y="907143"/>
            <a:ext cx="5428856" cy="5043714"/>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972300" y="2286000"/>
            <a:ext cx="1823085" cy="3505200"/>
          </a:xfrm>
        </p:spPr>
        <p:txBody>
          <a:bodyPr>
            <a:normAutofit/>
          </a:bodyPr>
          <a:lstStyle>
            <a:lvl1pPr marL="0" indent="0">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8" name="Date Placeholder 7"/>
          <p:cNvSpPr>
            <a:spLocks noGrp="1"/>
          </p:cNvSpPr>
          <p:nvPr>
            <p:ph type="dt" sz="half" idx="10"/>
          </p:nvPr>
        </p:nvSpPr>
        <p:spPr/>
        <p:txBody>
          <a:bodyPr/>
          <a:lstStyle/>
          <a:p>
            <a:pPr>
              <a:defRPr/>
            </a:pPr>
            <a:endParaRPr lang="es-ES"/>
          </a:p>
        </p:txBody>
      </p:sp>
      <p:sp>
        <p:nvSpPr>
          <p:cNvPr id="9" name="Footer Placeholder 8"/>
          <p:cNvSpPr>
            <a:spLocks noGrp="1"/>
          </p:cNvSpPr>
          <p:nvPr>
            <p:ph type="ftr" sz="quarter" idx="11"/>
          </p:nvPr>
        </p:nvSpPr>
        <p:spPr/>
        <p:txBody>
          <a:bodyPr/>
          <a:lstStyle>
            <a:lvl1pPr algn="r">
              <a:defRPr/>
            </a:lvl1pPr>
          </a:lstStyle>
          <a:p>
            <a:pPr>
              <a:defRPr/>
            </a:pPr>
            <a:endParaRPr lang="es-ES"/>
          </a:p>
        </p:txBody>
      </p:sp>
      <p:sp>
        <p:nvSpPr>
          <p:cNvPr id="11" name="Slide Number Placeholder 10"/>
          <p:cNvSpPr>
            <a:spLocks noGrp="1"/>
          </p:cNvSpPr>
          <p:nvPr>
            <p:ph type="sldNum" sz="quarter" idx="12"/>
          </p:nvPr>
        </p:nvSpPr>
        <p:spPr>
          <a:xfrm>
            <a:off x="7795258" y="6310086"/>
            <a:ext cx="1097280" cy="274320"/>
          </a:xfrm>
        </p:spPr>
        <p:txBody>
          <a:bodyPr/>
          <a:lstStyle>
            <a:lvl1pPr>
              <a:defRPr>
                <a:solidFill>
                  <a:srgbClr val="FFFFFF"/>
                </a:solidFill>
              </a:defRPr>
            </a:lvl1pPr>
          </a:lstStyle>
          <a:p>
            <a:pPr>
              <a:defRPr/>
            </a:pPr>
            <a:fld id="{8E3696C1-CF44-4027-848C-84009EA3F5FA}" type="slidenum">
              <a:rPr lang="es-ES" altLang="es-ES" smtClean="0"/>
              <a:pPr>
                <a:defRPr/>
              </a:pPr>
              <a:t>‹Nº›</a:t>
            </a:fld>
            <a:endParaRPr lang="es-ES" altLang="es-ES"/>
          </a:p>
        </p:txBody>
      </p:sp>
      <p:sp>
        <p:nvSpPr>
          <p:cNvPr id="12" name="Rectangle 11"/>
          <p:cNvSpPr/>
          <p:nvPr/>
        </p:nvSpPr>
        <p:spPr>
          <a:xfrm>
            <a:off x="6868160" y="274320"/>
            <a:ext cx="198882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10053015"/>
      </p:ext>
    </p:extLst>
  </p:cSld>
  <p:clrMapOvr>
    <a:masterClrMapping/>
  </p:clrMapOvr>
  <p:transition spd="slow">
    <p:pull dir="l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4" name="Rectangle 13"/>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3504"/>
            <a:ext cx="1824228" cy="1645920"/>
          </a:xfrm>
        </p:spPr>
        <p:txBody>
          <a:bodyPr anchor="b">
            <a:noAutofit/>
          </a:bodyPr>
          <a:lstStyle>
            <a:lvl1pPr algn="l">
              <a:defRPr sz="2400" b="0">
                <a:solidFill>
                  <a:srgbClr val="FFFFFF"/>
                </a:solidFill>
                <a:latin typeface="+mj-lt"/>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71449" y="173736"/>
            <a:ext cx="6398514" cy="6510528"/>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972300" y="2286000"/>
            <a:ext cx="1824228" cy="3502152"/>
          </a:xfrm>
        </p:spPr>
        <p:txBody>
          <a:bodyPr>
            <a:normAutofit/>
          </a:bodyPr>
          <a:lstStyle>
            <a:lvl1pPr marL="0" indent="0" algn="l">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pPr>
              <a:defRPr/>
            </a:pPr>
            <a:endParaRPr lang="es-ES"/>
          </a:p>
        </p:txBody>
      </p:sp>
      <p:sp>
        <p:nvSpPr>
          <p:cNvPr id="6" name="Footer Placeholder 5"/>
          <p:cNvSpPr>
            <a:spLocks noGrp="1"/>
          </p:cNvSpPr>
          <p:nvPr>
            <p:ph type="ftr" sz="quarter" idx="11"/>
          </p:nvPr>
        </p:nvSpPr>
        <p:spPr/>
        <p:txBody>
          <a:bodyPr/>
          <a:lstStyle>
            <a:lvl1pPr marL="0" algn="r" defTabSz="914400" rtl="0" eaLnBrk="1" latinLnBrk="0" hangingPunct="1">
              <a:defRPr lang="en-US" sz="9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pPr>
              <a:defRPr/>
            </a:pPr>
            <a:endParaRPr lang="es-ES"/>
          </a:p>
        </p:txBody>
      </p:sp>
      <p:sp>
        <p:nvSpPr>
          <p:cNvPr id="7" name="Slide Number Placeholder 6"/>
          <p:cNvSpPr>
            <a:spLocks noGrp="1"/>
          </p:cNvSpPr>
          <p:nvPr>
            <p:ph type="sldNum" sz="quarter" idx="12"/>
          </p:nvPr>
        </p:nvSpPr>
        <p:spPr>
          <a:xfrm>
            <a:off x="7797546" y="6309360"/>
            <a:ext cx="1097280" cy="274320"/>
          </a:xfrm>
        </p:spPr>
        <p:txBody>
          <a:bodyPr/>
          <a:lstStyle>
            <a:lvl1pPr>
              <a:defRPr>
                <a:solidFill>
                  <a:srgbClr val="FFFFFF"/>
                </a:solidFill>
              </a:defRPr>
            </a:lvl1pPr>
          </a:lstStyle>
          <a:p>
            <a:pPr>
              <a:defRPr/>
            </a:pPr>
            <a:fld id="{0A3FEDD7-8E91-4F93-9C3E-772CEEC700EA}" type="slidenum">
              <a:rPr lang="es-ES" altLang="es-ES" smtClean="0"/>
              <a:pPr>
                <a:defRPr/>
              </a:pPr>
              <a:t>‹Nº›</a:t>
            </a:fld>
            <a:endParaRPr lang="es-ES" altLang="es-ES"/>
          </a:p>
        </p:txBody>
      </p:sp>
      <p:sp>
        <p:nvSpPr>
          <p:cNvPr id="11" name="Rectangle 10"/>
          <p:cNvSpPr/>
          <p:nvPr/>
        </p:nvSpPr>
        <p:spPr>
          <a:xfrm>
            <a:off x="6868160" y="274320"/>
            <a:ext cx="198882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56159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76022" y="173736"/>
            <a:ext cx="8791956" cy="6510528"/>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731520" y="642594"/>
            <a:ext cx="7680960" cy="1371600"/>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731520" y="2103120"/>
            <a:ext cx="7680960" cy="3931920"/>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234768" y="6309360"/>
            <a:ext cx="2057400" cy="274320"/>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pPr>
              <a:defRPr/>
            </a:pPr>
            <a:endParaRPr lang="es-ES"/>
          </a:p>
        </p:txBody>
      </p:sp>
      <p:sp>
        <p:nvSpPr>
          <p:cNvPr id="5" name="Footer Placeholder 4"/>
          <p:cNvSpPr>
            <a:spLocks noGrp="1"/>
          </p:cNvSpPr>
          <p:nvPr>
            <p:ph type="ftr" sz="quarter" idx="3"/>
          </p:nvPr>
        </p:nvSpPr>
        <p:spPr>
          <a:xfrm>
            <a:off x="2596896" y="6309360"/>
            <a:ext cx="3950208" cy="274320"/>
          </a:xfrm>
          <a:prstGeom prst="rect">
            <a:avLst/>
          </a:prstGeom>
        </p:spPr>
        <p:txBody>
          <a:bodyPr vert="horz" lIns="91440" tIns="45720" rIns="91440" bIns="45720" rtlCol="0" anchor="b"/>
          <a:lstStyle>
            <a:lvl1pPr algn="ctr">
              <a:defRPr sz="900">
                <a:solidFill>
                  <a:schemeClr val="tx1">
                    <a:lumMod val="75000"/>
                    <a:lumOff val="25000"/>
                  </a:schemeClr>
                </a:solidFill>
              </a:defRPr>
            </a:lvl1pPr>
          </a:lstStyle>
          <a:p>
            <a:pPr>
              <a:defRPr/>
            </a:pPr>
            <a:endParaRPr lang="es-ES"/>
          </a:p>
        </p:txBody>
      </p:sp>
      <p:sp>
        <p:nvSpPr>
          <p:cNvPr id="6" name="Slide Number Placeholder 5"/>
          <p:cNvSpPr>
            <a:spLocks noGrp="1"/>
          </p:cNvSpPr>
          <p:nvPr>
            <p:ph type="sldNum" sz="quarter" idx="4"/>
          </p:nvPr>
        </p:nvSpPr>
        <p:spPr>
          <a:xfrm>
            <a:off x="7823382" y="6309360"/>
            <a:ext cx="1097280" cy="274320"/>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pPr>
              <a:defRPr/>
            </a:pPr>
            <a:fld id="{0A3FEDD7-8E91-4F93-9C3E-772CEEC700EA}" type="slidenum">
              <a:rPr lang="es-ES" altLang="es-ES" smtClean="0"/>
              <a:pPr>
                <a:defRPr/>
              </a:pPr>
              <a:t>‹Nº›</a:t>
            </a:fld>
            <a:endParaRPr lang="es-ES" altLang="es-ES"/>
          </a:p>
        </p:txBody>
      </p:sp>
    </p:spTree>
    <p:extLst>
      <p:ext uri="{BB962C8B-B14F-4D97-AF65-F5344CB8AC3E}">
        <p14:creationId xmlns:p14="http://schemas.microsoft.com/office/powerpoint/2010/main" val="1551025247"/>
      </p:ext>
    </p:extLst>
  </p:cSld>
  <p:clrMap bg1="lt1" tx1="dk1" bg2="lt2" tx2="dk2" accent1="accent1" accent2="accent2" accent3="accent3" accent4="accent4" accent5="accent5" accent6="accent6" hlink="hlink" folHlink="folHlink"/>
  <p:sldLayoutIdLst>
    <p:sldLayoutId id="2147484392" r:id="rId1"/>
    <p:sldLayoutId id="2147484393" r:id="rId2"/>
    <p:sldLayoutId id="2147484394" r:id="rId3"/>
    <p:sldLayoutId id="2147484395" r:id="rId4"/>
    <p:sldLayoutId id="2147484396" r:id="rId5"/>
    <p:sldLayoutId id="2147484397" r:id="rId6"/>
    <p:sldLayoutId id="2147484398" r:id="rId7"/>
    <p:sldLayoutId id="2147484399" r:id="rId8"/>
    <p:sldLayoutId id="2147484400" r:id="rId9"/>
    <p:sldLayoutId id="2147484401" r:id="rId10"/>
    <p:sldLayoutId id="2147484402" r:id="rId11"/>
  </p:sldLayoutIdLst>
  <p:transition spd="slow">
    <p:pull dir="lu"/>
  </p:transition>
  <p:txStyles>
    <p:titleStyle>
      <a:lvl1pPr algn="l" defTabSz="914400" rtl="0" eaLnBrk="1" latinLnBrk="0" hangingPunct="1">
        <a:lnSpc>
          <a:spcPct val="90000"/>
        </a:lnSpc>
        <a:spcBef>
          <a:spcPct val="0"/>
        </a:spcBef>
        <a:buNone/>
        <a:defRPr lang="en-US" sz="40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1.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2.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educamosclm.castillalamancha.es/"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hyperlink" Target="mailto:admision.talavera@jccm.es" TargetMode="External"/><Relationship Id="rId3" Type="http://schemas.openxmlformats.org/officeDocument/2006/relationships/hyperlink" Target="mailto:admision.ab@jccm.es" TargetMode="External"/><Relationship Id="rId7" Type="http://schemas.openxmlformats.org/officeDocument/2006/relationships/hyperlink" Target="mailto:admision.to@jccm.es" TargetMode="External"/><Relationship Id="rId2" Type="http://schemas.openxmlformats.org/officeDocument/2006/relationships/hyperlink" Target="http://www.educa.jccm.es/" TargetMode="External"/><Relationship Id="rId1" Type="http://schemas.openxmlformats.org/officeDocument/2006/relationships/slideLayout" Target="../slideLayouts/slideLayout2.xml"/><Relationship Id="rId6" Type="http://schemas.openxmlformats.org/officeDocument/2006/relationships/hyperlink" Target="mailto:admision.gu@jccm.es" TargetMode="External"/><Relationship Id="rId5" Type="http://schemas.openxmlformats.org/officeDocument/2006/relationships/hyperlink" Target="mailto:admision.cu@jccm.es" TargetMode="External"/><Relationship Id="rId10" Type="http://schemas.openxmlformats.org/officeDocument/2006/relationships/image" Target="../media/image4.png"/><Relationship Id="rId4" Type="http://schemas.openxmlformats.org/officeDocument/2006/relationships/hyperlink" Target="mailto:admision.cr@jccm.es" TargetMode="External"/><Relationship Id="rId9" Type="http://schemas.openxmlformats.org/officeDocument/2006/relationships/hyperlink" Target="mailto:admision.edu@jccm.e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2647619-1A8B-485C-A51A-E7F7F3805E16}"/>
              </a:ext>
            </a:extLst>
          </p:cNvPr>
          <p:cNvSpPr/>
          <p:nvPr/>
        </p:nvSpPr>
        <p:spPr>
          <a:xfrm>
            <a:off x="5076056" y="1916832"/>
            <a:ext cx="3995354" cy="2308324"/>
          </a:xfrm>
          <a:prstGeom prst="rect">
            <a:avLst/>
          </a:prstGeom>
        </p:spPr>
        <p:txBody>
          <a:bodyPr wrap="square">
            <a:spAutoFit/>
          </a:bodyPr>
          <a:lstStyle/>
          <a:p>
            <a:pPr algn="ctr"/>
            <a:r>
              <a:rPr lang="es-ES_tradnl" sz="4800" b="1" dirty="0">
                <a:solidFill>
                  <a:srgbClr val="49A5A7"/>
                </a:solidFill>
                <a:latin typeface="Arial Narrow" panose="020B0606020202030204" pitchFamily="34" charset="0"/>
              </a:rPr>
              <a:t>INFORMACIÓN     PARA </a:t>
            </a:r>
          </a:p>
          <a:p>
            <a:pPr algn="ctr"/>
            <a:r>
              <a:rPr lang="es-ES_tradnl" sz="4800" b="1" dirty="0">
                <a:solidFill>
                  <a:srgbClr val="49A5A7"/>
                </a:solidFill>
                <a:latin typeface="Arial Narrow" panose="020B0606020202030204" pitchFamily="34" charset="0"/>
              </a:rPr>
              <a:t>FAMILIAS</a:t>
            </a:r>
          </a:p>
        </p:txBody>
      </p:sp>
      <p:sp>
        <p:nvSpPr>
          <p:cNvPr id="13" name="CuadroTexto 12">
            <a:extLst>
              <a:ext uri="{FF2B5EF4-FFF2-40B4-BE49-F238E27FC236}">
                <a16:creationId xmlns:a16="http://schemas.microsoft.com/office/drawing/2014/main" id="{85024314-1353-4B93-B23F-23ADC6115675}"/>
              </a:ext>
            </a:extLst>
          </p:cNvPr>
          <p:cNvSpPr txBox="1"/>
          <p:nvPr/>
        </p:nvSpPr>
        <p:spPr>
          <a:xfrm>
            <a:off x="4908769" y="4509120"/>
            <a:ext cx="3995354" cy="1323439"/>
          </a:xfrm>
          <a:prstGeom prst="rect">
            <a:avLst/>
          </a:prstGeom>
          <a:noFill/>
        </p:spPr>
        <p:txBody>
          <a:bodyPr wrap="square" rtlCol="0">
            <a:spAutoFit/>
          </a:bodyPr>
          <a:lstStyle/>
          <a:p>
            <a:pPr algn="ctr"/>
            <a:r>
              <a:rPr lang="es-ES" sz="1600" dirty="0">
                <a:solidFill>
                  <a:srgbClr val="5098A0"/>
                </a:solidFill>
              </a:rPr>
              <a:t>Toda la información del proceso de admisión se encuentra en el </a:t>
            </a:r>
            <a:r>
              <a:rPr lang="es-ES" sz="1600" u="sng" dirty="0">
                <a:solidFill>
                  <a:srgbClr val="5098A0"/>
                </a:solidFill>
              </a:rPr>
              <a:t>Portal de Educación</a:t>
            </a:r>
            <a:r>
              <a:rPr lang="es-ES" sz="1600" dirty="0">
                <a:solidFill>
                  <a:srgbClr val="5098A0"/>
                </a:solidFill>
              </a:rPr>
              <a:t>: </a:t>
            </a:r>
            <a:r>
              <a:rPr lang="es-ES" sz="1600" b="1" dirty="0">
                <a:solidFill>
                  <a:srgbClr val="5098A0"/>
                </a:solidFill>
              </a:rPr>
              <a:t>educa.jccm.es</a:t>
            </a:r>
            <a:r>
              <a:rPr lang="es-ES" sz="1600" dirty="0">
                <a:solidFill>
                  <a:srgbClr val="5098A0"/>
                </a:solidFill>
              </a:rPr>
              <a:t>  </a:t>
            </a:r>
          </a:p>
          <a:p>
            <a:pPr algn="ctr"/>
            <a:endParaRPr lang="es-ES" sz="1600" dirty="0">
              <a:solidFill>
                <a:srgbClr val="5098A0"/>
              </a:solidFill>
            </a:endParaRPr>
          </a:p>
          <a:p>
            <a:pPr algn="ctr"/>
            <a:r>
              <a:rPr lang="es-ES" sz="1600" dirty="0">
                <a:solidFill>
                  <a:srgbClr val="5098A0"/>
                </a:solidFill>
              </a:rPr>
              <a:t>Recomendamos visita</a:t>
            </a:r>
          </a:p>
        </p:txBody>
      </p:sp>
      <p:pic>
        <p:nvPicPr>
          <p:cNvPr id="14" name="Picture 8">
            <a:extLst>
              <a:ext uri="{FF2B5EF4-FFF2-40B4-BE49-F238E27FC236}">
                <a16:creationId xmlns:a16="http://schemas.microsoft.com/office/drawing/2014/main" id="{2ADE3EF4-28E0-46AA-99CE-6D55018356B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78206" y="218986"/>
            <a:ext cx="1004511"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a:extLst>
              <a:ext uri="{FF2B5EF4-FFF2-40B4-BE49-F238E27FC236}">
                <a16:creationId xmlns:a16="http://schemas.microsoft.com/office/drawing/2014/main" id="{DBB075C8-6FE9-48AF-90E0-0DF674A46B9F}"/>
              </a:ext>
            </a:extLst>
          </p:cNvPr>
          <p:cNvPicPr>
            <a:picLocks noChangeAspect="1"/>
          </p:cNvPicPr>
          <p:nvPr/>
        </p:nvPicPr>
        <p:blipFill>
          <a:blip r:embed="rId3"/>
          <a:stretch>
            <a:fillRect/>
          </a:stretch>
        </p:blipFill>
        <p:spPr>
          <a:xfrm>
            <a:off x="-12219" y="-31630"/>
            <a:ext cx="4920988" cy="6889630"/>
          </a:xfrm>
          <a:prstGeom prst="rect">
            <a:avLst/>
          </a:prstGeom>
        </p:spPr>
      </p:pic>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C9D63E3-F7FB-4F83-AC87-A2EC4AF2781A}"/>
              </a:ext>
            </a:extLst>
          </p:cNvPr>
          <p:cNvPicPr>
            <a:picLocks noChangeAspect="1"/>
          </p:cNvPicPr>
          <p:nvPr/>
        </p:nvPicPr>
        <p:blipFill>
          <a:blip r:embed="rId2"/>
          <a:stretch>
            <a:fillRect/>
          </a:stretch>
        </p:blipFill>
        <p:spPr>
          <a:xfrm>
            <a:off x="107504" y="4171613"/>
            <a:ext cx="8928992" cy="1704914"/>
          </a:xfrm>
          <a:prstGeom prst="rect">
            <a:avLst/>
          </a:prstGeom>
        </p:spPr>
      </p:pic>
      <p:sp>
        <p:nvSpPr>
          <p:cNvPr id="9" name="Rectángulo 8"/>
          <p:cNvSpPr/>
          <p:nvPr/>
        </p:nvSpPr>
        <p:spPr>
          <a:xfrm>
            <a:off x="395536" y="789793"/>
            <a:ext cx="8352928" cy="3354765"/>
          </a:xfrm>
          <a:prstGeom prst="rect">
            <a:avLst/>
          </a:prstGeom>
        </p:spPr>
        <p:txBody>
          <a:bodyPr wrap="square">
            <a:spAutoFit/>
          </a:bodyPr>
          <a:lstStyle/>
          <a:p>
            <a:pPr marL="285750" indent="-285750" algn="just">
              <a:buClr>
                <a:srgbClr val="42A9AE"/>
              </a:buClr>
              <a:buFont typeface="Wingdings" panose="05000000000000000000" pitchFamily="2" charset="2"/>
              <a:buChar char="q"/>
            </a:pPr>
            <a:r>
              <a:rPr lang="es-ES" dirty="0">
                <a:solidFill>
                  <a:srgbClr val="49A5A7"/>
                </a:solidFill>
                <a:latin typeface="Arial Narrow" panose="020B0606020202030204" pitchFamily="34" charset="0"/>
              </a:rPr>
              <a:t>Los listados de publicación, tanto de baremo como de adjudicación, se realizarán a través del </a:t>
            </a:r>
            <a:r>
              <a:rPr lang="es-ES" b="1" u="sng" dirty="0">
                <a:latin typeface="Arial Narrow" panose="020B0606020202030204" pitchFamily="34" charset="0"/>
              </a:rPr>
              <a:t>Número de registro de la solicitud,</a:t>
            </a:r>
            <a:r>
              <a:rPr lang="es-ES" dirty="0">
                <a:latin typeface="Arial Narrow" panose="020B0606020202030204" pitchFamily="34" charset="0"/>
              </a:rPr>
              <a:t> </a:t>
            </a:r>
            <a:r>
              <a:rPr lang="es-ES" u="sng" dirty="0">
                <a:solidFill>
                  <a:srgbClr val="49A5A7"/>
                </a:solidFill>
                <a:latin typeface="Arial Narrow" panose="020B0606020202030204" pitchFamily="34" charset="0"/>
              </a:rPr>
              <a:t>sustituyendo al nombre y apellidos del alumno/a</a:t>
            </a:r>
            <a:r>
              <a:rPr lang="es-ES" dirty="0">
                <a:solidFill>
                  <a:srgbClr val="49A5A7"/>
                </a:solidFill>
                <a:latin typeface="Arial Narrow" panose="020B0606020202030204" pitchFamily="34" charset="0"/>
              </a:rPr>
              <a:t>.</a:t>
            </a:r>
          </a:p>
          <a:p>
            <a:pPr algn="just"/>
            <a:endParaRPr lang="es-ES" sz="1600" dirty="0">
              <a:solidFill>
                <a:srgbClr val="49A5A7"/>
              </a:solidFill>
              <a:latin typeface="Arial Narrow" panose="020B0606020202030204" pitchFamily="34" charset="0"/>
            </a:endParaRPr>
          </a:p>
          <a:p>
            <a:pPr algn="just"/>
            <a:r>
              <a:rPr lang="es-ES" altLang="es-ES" sz="1600" dirty="0">
                <a:solidFill>
                  <a:srgbClr val="42A9AE"/>
                </a:solidFill>
                <a:latin typeface="Arial Narrow" panose="020B0606020202030204" pitchFamily="34" charset="0"/>
              </a:rPr>
              <a:t>El </a:t>
            </a:r>
            <a:r>
              <a:rPr lang="es-ES" altLang="es-ES" sz="1600" b="1" dirty="0">
                <a:latin typeface="Arial Narrow" panose="020B0606020202030204" pitchFamily="34" charset="0"/>
              </a:rPr>
              <a:t>NÚMERO DE REGISTRO DE SOLICITUD </a:t>
            </a:r>
            <a:r>
              <a:rPr lang="es-ES" altLang="es-ES" sz="1600" dirty="0">
                <a:solidFill>
                  <a:srgbClr val="42A9AE"/>
                </a:solidFill>
                <a:latin typeface="Arial Narrow" panose="020B0606020202030204" pitchFamily="34" charset="0"/>
              </a:rPr>
              <a:t>es un número que se asigna </a:t>
            </a:r>
            <a:r>
              <a:rPr lang="es-ES" altLang="es-ES" sz="1600" b="1" u="sng" dirty="0">
                <a:solidFill>
                  <a:srgbClr val="42A9AE"/>
                </a:solidFill>
                <a:latin typeface="Arial Narrow" panose="020B0606020202030204" pitchFamily="34" charset="0"/>
              </a:rPr>
              <a:t>por registro único</a:t>
            </a:r>
            <a:r>
              <a:rPr lang="es-ES" altLang="es-ES" sz="1600" b="1" dirty="0">
                <a:solidFill>
                  <a:srgbClr val="42A9AE"/>
                </a:solidFill>
                <a:latin typeface="Arial Narrow" panose="020B0606020202030204" pitchFamily="34" charset="0"/>
              </a:rPr>
              <a:t> </a:t>
            </a:r>
            <a:r>
              <a:rPr lang="es-ES" altLang="es-ES" sz="1600" dirty="0">
                <a:solidFill>
                  <a:srgbClr val="42A9AE"/>
                </a:solidFill>
                <a:latin typeface="Arial Narrow" panose="020B0606020202030204" pitchFamily="34" charset="0"/>
              </a:rPr>
              <a:t>una vez validemos y se grabe la solicitud telemática y sólo lo podrá ver la persona o personas que firmen telemáticamente dicha solicitud.</a:t>
            </a:r>
          </a:p>
          <a:p>
            <a:pPr algn="just"/>
            <a:endParaRPr lang="es-ES" altLang="es-ES" sz="1600" dirty="0">
              <a:solidFill>
                <a:srgbClr val="42A9AE"/>
              </a:solidFill>
              <a:latin typeface="Arial Narrow" panose="020B0606020202030204" pitchFamily="34" charset="0"/>
            </a:endParaRPr>
          </a:p>
          <a:p>
            <a:pPr algn="just"/>
            <a:r>
              <a:rPr lang="es-ES" altLang="es-ES" sz="1600" dirty="0">
                <a:solidFill>
                  <a:srgbClr val="42A9AE"/>
                </a:solidFill>
                <a:latin typeface="Arial Narrow" panose="020B0606020202030204" pitchFamily="34" charset="0"/>
              </a:rPr>
              <a:t>Para las solicitudes que se presenten en formato papel en el lugar donde se registre, se facilitará el </a:t>
            </a:r>
            <a:r>
              <a:rPr lang="es-ES" altLang="es-ES" sz="1600" dirty="0" err="1">
                <a:solidFill>
                  <a:srgbClr val="42A9AE"/>
                </a:solidFill>
                <a:latin typeface="Arial Narrow" panose="020B0606020202030204" pitchFamily="34" charset="0"/>
              </a:rPr>
              <a:t>nº</a:t>
            </a:r>
            <a:r>
              <a:rPr lang="es-ES" altLang="es-ES" sz="1600" dirty="0">
                <a:solidFill>
                  <a:srgbClr val="42A9AE"/>
                </a:solidFill>
                <a:latin typeface="Arial Narrow" panose="020B0606020202030204" pitchFamily="34" charset="0"/>
              </a:rPr>
              <a:t> de registro de la misma.</a:t>
            </a:r>
          </a:p>
          <a:p>
            <a:pPr algn="just"/>
            <a:endParaRPr lang="es-ES" altLang="es-ES" sz="1600" dirty="0">
              <a:solidFill>
                <a:srgbClr val="42A9AE"/>
              </a:solidFill>
              <a:latin typeface="Arial Narrow" panose="020B0606020202030204" pitchFamily="34" charset="0"/>
            </a:endParaRPr>
          </a:p>
          <a:p>
            <a:pPr algn="just"/>
            <a:r>
              <a:rPr lang="es-ES" altLang="es-ES" sz="1600" dirty="0">
                <a:solidFill>
                  <a:srgbClr val="42A9AE"/>
                </a:solidFill>
                <a:latin typeface="Arial Narrow" panose="020B0606020202030204" pitchFamily="34" charset="0"/>
              </a:rPr>
              <a:t>Este número de </a:t>
            </a:r>
            <a:r>
              <a:rPr lang="es-ES" altLang="es-ES" sz="1600" b="1" dirty="0">
                <a:latin typeface="Arial Narrow" panose="020B0606020202030204" pitchFamily="34" charset="0"/>
              </a:rPr>
              <a:t>REGISTRO DE SOLICITUD </a:t>
            </a:r>
            <a:r>
              <a:rPr lang="es-ES" altLang="es-ES" sz="1600" dirty="0">
                <a:solidFill>
                  <a:srgbClr val="42A9AE"/>
                </a:solidFill>
                <a:latin typeface="Arial Narrow" panose="020B0606020202030204" pitchFamily="34" charset="0"/>
              </a:rPr>
              <a:t>va a estar visible en todos los trámites, solicitudes, barras de estado, seguimientos de la solicitud y listados de publicación, y va a ser el mismo en todo el proceso de admisión.</a:t>
            </a:r>
            <a:endParaRPr lang="es-ES" sz="1700" dirty="0"/>
          </a:p>
        </p:txBody>
      </p:sp>
      <p:sp>
        <p:nvSpPr>
          <p:cNvPr id="12" name="CuadroTexto 11"/>
          <p:cNvSpPr txBox="1"/>
          <p:nvPr/>
        </p:nvSpPr>
        <p:spPr>
          <a:xfrm>
            <a:off x="467544" y="252757"/>
            <a:ext cx="7776863" cy="369332"/>
          </a:xfrm>
          <a:prstGeom prst="rect">
            <a:avLst/>
          </a:prstGeom>
          <a:solidFill>
            <a:srgbClr val="FFC000"/>
          </a:solidFill>
        </p:spPr>
        <p:txBody>
          <a:bodyPr wrap="square" rtlCol="0">
            <a:spAutoFit/>
          </a:bodyPr>
          <a:lstStyle/>
          <a:p>
            <a:pPr algn="ctr"/>
            <a:r>
              <a:rPr lang="es-ES" b="1" dirty="0"/>
              <a:t>MUY IMPORTANTE </a:t>
            </a:r>
          </a:p>
        </p:txBody>
      </p:sp>
      <p:sp>
        <p:nvSpPr>
          <p:cNvPr id="10" name="Proceso 4">
            <a:extLst>
              <a:ext uri="{FF2B5EF4-FFF2-40B4-BE49-F238E27FC236}">
                <a16:creationId xmlns:a16="http://schemas.microsoft.com/office/drawing/2014/main" id="{635941C1-5D63-4365-8985-8A117427B696}"/>
              </a:ext>
            </a:extLst>
          </p:cNvPr>
          <p:cNvSpPr/>
          <p:nvPr/>
        </p:nvSpPr>
        <p:spPr>
          <a:xfrm>
            <a:off x="200468" y="5228382"/>
            <a:ext cx="4371532" cy="635366"/>
          </a:xfrm>
          <a:prstGeom prst="flowChartProcess">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a:p>
        </p:txBody>
      </p:sp>
      <p:cxnSp>
        <p:nvCxnSpPr>
          <p:cNvPr id="13" name="Conector recto 12">
            <a:extLst>
              <a:ext uri="{FF2B5EF4-FFF2-40B4-BE49-F238E27FC236}">
                <a16:creationId xmlns:a16="http://schemas.microsoft.com/office/drawing/2014/main" id="{95EDA137-7579-4874-A2E9-83C97F8E699F}"/>
              </a:ext>
            </a:extLst>
          </p:cNvPr>
          <p:cNvCxnSpPr/>
          <p:nvPr/>
        </p:nvCxnSpPr>
        <p:spPr>
          <a:xfrm>
            <a:off x="3923928" y="5589240"/>
            <a:ext cx="471488" cy="0"/>
          </a:xfrm>
          <a:prstGeom prst="line">
            <a:avLst/>
          </a:prstGeom>
          <a:ln w="53975">
            <a:solidFill>
              <a:srgbClr val="FF0000">
                <a:alpha val="60000"/>
              </a:srgbClr>
            </a:solidFill>
          </a:ln>
        </p:spPr>
        <p:style>
          <a:lnRef idx="1">
            <a:schemeClr val="accent1"/>
          </a:lnRef>
          <a:fillRef idx="0">
            <a:schemeClr val="accent1"/>
          </a:fillRef>
          <a:effectRef idx="0">
            <a:schemeClr val="accent1"/>
          </a:effectRef>
          <a:fontRef idx="minor">
            <a:schemeClr val="tx1"/>
          </a:fontRef>
        </p:style>
      </p:cxnSp>
      <p:sp>
        <p:nvSpPr>
          <p:cNvPr id="14" name="CuadroTexto 13">
            <a:extLst>
              <a:ext uri="{FF2B5EF4-FFF2-40B4-BE49-F238E27FC236}">
                <a16:creationId xmlns:a16="http://schemas.microsoft.com/office/drawing/2014/main" id="{36F8EECC-11EB-45E8-A406-4F1A2BAC610D}"/>
              </a:ext>
            </a:extLst>
          </p:cNvPr>
          <p:cNvSpPr txBox="1">
            <a:spLocks noChangeArrowheads="1"/>
          </p:cNvSpPr>
          <p:nvPr/>
        </p:nvSpPr>
        <p:spPr bwMode="auto">
          <a:xfrm>
            <a:off x="4833442" y="4941411"/>
            <a:ext cx="3990975" cy="92233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ES" altLang="es-ES" dirty="0"/>
              <a:t>El </a:t>
            </a:r>
            <a:r>
              <a:rPr lang="es-ES" altLang="es-ES" dirty="0" err="1"/>
              <a:t>Nº</a:t>
            </a:r>
            <a:r>
              <a:rPr lang="es-ES" altLang="es-ES" dirty="0"/>
              <a:t> </a:t>
            </a:r>
            <a:r>
              <a:rPr lang="es-ES" altLang="es-ES" b="1" dirty="0"/>
              <a:t>7319</a:t>
            </a:r>
            <a:r>
              <a:rPr lang="es-ES" altLang="es-ES" dirty="0"/>
              <a:t> sustituye al nombre y apellidos del alumno/a en los listados de publicación.</a:t>
            </a:r>
          </a:p>
        </p:txBody>
      </p:sp>
      <p:pic>
        <p:nvPicPr>
          <p:cNvPr id="11" name="Imagen 10">
            <a:extLst>
              <a:ext uri="{FF2B5EF4-FFF2-40B4-BE49-F238E27FC236}">
                <a16:creationId xmlns:a16="http://schemas.microsoft.com/office/drawing/2014/main" id="{00D0B0FB-5B4C-440D-92FF-7734D45726F7}"/>
              </a:ext>
            </a:extLst>
          </p:cNvPr>
          <p:cNvPicPr>
            <a:picLocks noChangeAspect="1"/>
          </p:cNvPicPr>
          <p:nvPr/>
        </p:nvPicPr>
        <p:blipFill>
          <a:blip r:embed="rId3"/>
          <a:stretch>
            <a:fillRect/>
          </a:stretch>
        </p:blipFill>
        <p:spPr>
          <a:xfrm>
            <a:off x="-12218" y="-31630"/>
            <a:ext cx="620222" cy="868342"/>
          </a:xfrm>
          <a:prstGeom prst="rect">
            <a:avLst/>
          </a:prstGeom>
        </p:spPr>
      </p:pic>
      <p:sp>
        <p:nvSpPr>
          <p:cNvPr id="6" name="CuadroTexto 5">
            <a:extLst>
              <a:ext uri="{FF2B5EF4-FFF2-40B4-BE49-F238E27FC236}">
                <a16:creationId xmlns:a16="http://schemas.microsoft.com/office/drawing/2014/main" id="{45F4B958-54B8-4908-A949-71B9A042047B}"/>
              </a:ext>
            </a:extLst>
          </p:cNvPr>
          <p:cNvSpPr txBox="1">
            <a:spLocks noChangeArrowheads="1"/>
          </p:cNvSpPr>
          <p:nvPr/>
        </p:nvSpPr>
        <p:spPr bwMode="auto">
          <a:xfrm>
            <a:off x="319583" y="4460013"/>
            <a:ext cx="2432050" cy="6461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s-ES" altLang="es-ES" b="1" dirty="0"/>
              <a:t>En esta solicitud el </a:t>
            </a:r>
            <a:r>
              <a:rPr lang="es-ES" altLang="es-ES" b="1" dirty="0" err="1"/>
              <a:t>nº</a:t>
            </a:r>
            <a:r>
              <a:rPr lang="es-ES" altLang="es-ES" b="1" dirty="0"/>
              <a:t> de registro es el 7319</a:t>
            </a:r>
          </a:p>
        </p:txBody>
      </p:sp>
    </p:spTree>
    <p:extLst>
      <p:ext uri="{BB962C8B-B14F-4D97-AF65-F5344CB8AC3E}">
        <p14:creationId xmlns:p14="http://schemas.microsoft.com/office/powerpoint/2010/main" val="1538563410"/>
      </p:ext>
    </p:extLst>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rot="16200000">
            <a:off x="-2932801" y="3206217"/>
            <a:ext cx="6624736" cy="461665"/>
          </a:xfrm>
          <a:prstGeom prst="rect">
            <a:avLst/>
          </a:prstGeom>
          <a:noFill/>
        </p:spPr>
        <p:txBody>
          <a:bodyPr wrap="square" rtlCol="0">
            <a:spAutoFit/>
          </a:bodyPr>
          <a:lstStyle/>
          <a:p>
            <a:pPr algn="ctr"/>
            <a:r>
              <a:rPr lang="es-ES" sz="2400" b="1" dirty="0"/>
              <a:t>CALENDARIO DE ADMISIÓN - FAMILIAS</a:t>
            </a:r>
          </a:p>
        </p:txBody>
      </p:sp>
      <p:pic>
        <p:nvPicPr>
          <p:cNvPr id="4" name="Imagen 3">
            <a:extLst>
              <a:ext uri="{FF2B5EF4-FFF2-40B4-BE49-F238E27FC236}">
                <a16:creationId xmlns:a16="http://schemas.microsoft.com/office/drawing/2014/main" id="{848C8BE1-E254-44C9-A59A-68891B5B6F92}"/>
              </a:ext>
            </a:extLst>
          </p:cNvPr>
          <p:cNvPicPr>
            <a:picLocks/>
          </p:cNvPicPr>
          <p:nvPr/>
        </p:nvPicPr>
        <p:blipFill>
          <a:blip r:embed="rId2"/>
          <a:stretch>
            <a:fillRect/>
          </a:stretch>
        </p:blipFill>
        <p:spPr>
          <a:xfrm>
            <a:off x="1188396" y="0"/>
            <a:ext cx="6767207" cy="6856289"/>
          </a:xfrm>
          <a:prstGeom prst="rect">
            <a:avLst/>
          </a:prstGeom>
        </p:spPr>
      </p:pic>
    </p:spTree>
    <p:extLst>
      <p:ext uri="{BB962C8B-B14F-4D97-AF65-F5344CB8AC3E}">
        <p14:creationId xmlns:p14="http://schemas.microsoft.com/office/powerpoint/2010/main" val="124531510"/>
      </p:ext>
    </p:extLst>
  </p:cSld>
  <p:clrMapOvr>
    <a:masterClrMapping/>
  </p:clrMapOvr>
  <p:transition spd="slow">
    <p:pull dir="l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xfrm>
            <a:off x="179512" y="967567"/>
            <a:ext cx="8654369" cy="1090022"/>
          </a:xfrm>
        </p:spPr>
        <p:txBody>
          <a:bodyPr/>
          <a:lstStyle/>
          <a:p>
            <a:pPr algn="l">
              <a:defRPr/>
            </a:pPr>
            <a:r>
              <a:rPr lang="es-ES" altLang="es-ES" sz="1600" b="1" dirty="0">
                <a:solidFill>
                  <a:schemeClr val="tx1"/>
                </a:solidFill>
                <a:latin typeface="Arial Narrow" panose="020B0606020202030204" pitchFamily="34" charset="0"/>
              </a:rPr>
              <a:t>1.  </a:t>
            </a:r>
            <a:r>
              <a:rPr lang="es-ES" altLang="es-ES" sz="1600" b="1" u="sng" dirty="0">
                <a:solidFill>
                  <a:schemeClr val="tx1"/>
                </a:solidFill>
                <a:latin typeface="Arial Narrow" panose="020B0606020202030204" pitchFamily="34" charset="0"/>
              </a:rPr>
              <a:t>Existencia de hermanos/as matriculados en el centro y padres, madres, tutores o tutoras legales que trabajen en el mismo. </a:t>
            </a:r>
            <a:r>
              <a:rPr lang="es-ES" altLang="es-ES" sz="1600" b="1" dirty="0">
                <a:solidFill>
                  <a:schemeClr val="tx1"/>
                </a:solidFill>
                <a:latin typeface="Arial Narrow" panose="020B0606020202030204" pitchFamily="34" charset="0"/>
              </a:rPr>
              <a:t>(Máximo 10 puntos)</a:t>
            </a:r>
          </a:p>
        </p:txBody>
      </p:sp>
      <p:sp>
        <p:nvSpPr>
          <p:cNvPr id="11267" name="Rectangle 3"/>
          <p:cNvSpPr>
            <a:spLocks noGrp="1"/>
          </p:cNvSpPr>
          <p:nvPr>
            <p:ph idx="1"/>
          </p:nvPr>
        </p:nvSpPr>
        <p:spPr>
          <a:xfrm>
            <a:off x="467544" y="1810034"/>
            <a:ext cx="8831516" cy="742909"/>
          </a:xfrm>
        </p:spPr>
        <p:txBody>
          <a:bodyPr>
            <a:noAutofit/>
          </a:bodyPr>
          <a:lstStyle/>
          <a:p>
            <a:pPr algn="just">
              <a:buFont typeface="Arial" charset="0"/>
              <a:buChar char="•"/>
              <a:defRPr/>
            </a:pPr>
            <a:r>
              <a:rPr lang="es-ES" altLang="es-ES" sz="1600" dirty="0">
                <a:solidFill>
                  <a:srgbClr val="5098A0"/>
                </a:solidFill>
                <a:latin typeface="Arial Narrow" panose="020B0606020202030204" pitchFamily="34" charset="0"/>
              </a:rPr>
              <a:t>Por existencia de hermanos o hermanas en el centro: </a:t>
            </a:r>
            <a:r>
              <a:rPr lang="es-ES" altLang="es-ES" sz="1600" b="1" dirty="0">
                <a:latin typeface="Arial Narrow" panose="020B0606020202030204" pitchFamily="34" charset="0"/>
              </a:rPr>
              <a:t>10 puntos</a:t>
            </a:r>
            <a:r>
              <a:rPr lang="es-ES" altLang="es-ES" sz="1600" dirty="0">
                <a:latin typeface="Arial Narrow" panose="020B0606020202030204" pitchFamily="34" charset="0"/>
              </a:rPr>
              <a:t>.</a:t>
            </a:r>
          </a:p>
          <a:p>
            <a:pPr algn="just">
              <a:buFont typeface="Arial" charset="0"/>
              <a:buChar char="•"/>
              <a:defRPr/>
            </a:pPr>
            <a:r>
              <a:rPr lang="es-ES" altLang="es-ES" sz="1600" dirty="0">
                <a:solidFill>
                  <a:srgbClr val="5098A0"/>
                </a:solidFill>
                <a:latin typeface="Arial Narrow" panose="020B0606020202030204" pitchFamily="34" charset="0"/>
              </a:rPr>
              <a:t>Por existencia de padres, madres, tutores o tutoras legales que trabajen en el centro: </a:t>
            </a:r>
            <a:r>
              <a:rPr lang="es-ES" altLang="es-ES" sz="1600" b="1" dirty="0">
                <a:latin typeface="Arial Narrow" panose="020B0606020202030204" pitchFamily="34" charset="0"/>
              </a:rPr>
              <a:t>8 puntos</a:t>
            </a:r>
            <a:r>
              <a:rPr lang="es-ES" altLang="es-ES" sz="1600" dirty="0">
                <a:latin typeface="Arial Narrow" panose="020B0606020202030204" pitchFamily="34" charset="0"/>
              </a:rPr>
              <a:t>.</a:t>
            </a:r>
          </a:p>
          <a:p>
            <a:pPr algn="just">
              <a:buFont typeface="Arial" charset="0"/>
              <a:buChar char="•"/>
              <a:defRPr/>
            </a:pPr>
            <a:endParaRPr lang="es-ES" altLang="es-ES" sz="1600" dirty="0">
              <a:solidFill>
                <a:srgbClr val="002060"/>
              </a:solidFill>
              <a:latin typeface="Arial Narrow" panose="020B0606020202030204" pitchFamily="34" charset="0"/>
            </a:endParaRPr>
          </a:p>
        </p:txBody>
      </p:sp>
      <p:sp>
        <p:nvSpPr>
          <p:cNvPr id="2" name="Rectángulo 1"/>
          <p:cNvSpPr/>
          <p:nvPr/>
        </p:nvSpPr>
        <p:spPr>
          <a:xfrm>
            <a:off x="179512" y="2704962"/>
            <a:ext cx="8654369" cy="3570208"/>
          </a:xfrm>
          <a:prstGeom prst="rect">
            <a:avLst/>
          </a:prstGeom>
        </p:spPr>
        <p:txBody>
          <a:bodyPr wrap="square">
            <a:spAutoFit/>
          </a:bodyPr>
          <a:lstStyle/>
          <a:p>
            <a:r>
              <a:rPr lang="es-ES" altLang="es-ES" sz="1600" b="1" dirty="0">
                <a:latin typeface="+mj-lt"/>
              </a:rPr>
              <a:t>2. </a:t>
            </a:r>
            <a:r>
              <a:rPr lang="es-ES" altLang="es-ES" sz="1600" b="1" u="sng" dirty="0">
                <a:latin typeface="Arial Narrow" panose="020B0606020202030204" pitchFamily="34" charset="0"/>
              </a:rPr>
              <a:t>PROXIMIDAD AL DOMICILIO </a:t>
            </a:r>
            <a:r>
              <a:rPr lang="es-ES" altLang="es-ES" sz="1600" b="1" dirty="0">
                <a:latin typeface="Arial Narrow" panose="020B0606020202030204" pitchFamily="34" charset="0"/>
              </a:rPr>
              <a:t>(máximo 10 puntos).</a:t>
            </a:r>
          </a:p>
          <a:p>
            <a:endParaRPr lang="es-ES" sz="1600" dirty="0">
              <a:solidFill>
                <a:srgbClr val="5098A0"/>
              </a:solidFill>
              <a:latin typeface="Arial Narrow" panose="020B0606020202030204" pitchFamily="34" charset="0"/>
            </a:endParaRPr>
          </a:p>
          <a:p>
            <a:pPr algn="just">
              <a:buFont typeface="Arial" charset="0"/>
              <a:buChar char="•"/>
              <a:defRPr/>
            </a:pPr>
            <a:r>
              <a:rPr lang="es-ES" altLang="es-ES" sz="1600" dirty="0">
                <a:solidFill>
                  <a:srgbClr val="5098A0"/>
                </a:solidFill>
                <a:latin typeface="Arial Narrow" panose="020B0606020202030204" pitchFamily="34" charset="0"/>
              </a:rPr>
              <a:t> Domicilio en el área de influencia del centro: </a:t>
            </a:r>
            <a:r>
              <a:rPr lang="es-ES" altLang="es-ES" sz="1600" b="1" dirty="0">
                <a:latin typeface="Arial Narrow" panose="020B0606020202030204" pitchFamily="34" charset="0"/>
              </a:rPr>
              <a:t>10 puntos</a:t>
            </a:r>
            <a:r>
              <a:rPr lang="es-ES" altLang="es-ES" sz="1600" dirty="0">
                <a:latin typeface="Arial Narrow" panose="020B0606020202030204" pitchFamily="34" charset="0"/>
              </a:rPr>
              <a:t>.</a:t>
            </a:r>
          </a:p>
          <a:p>
            <a:pPr algn="just">
              <a:buFont typeface="Arial" charset="0"/>
              <a:buChar char="•"/>
              <a:defRPr/>
            </a:pPr>
            <a:r>
              <a:rPr lang="es-ES" altLang="es-ES" sz="1600" dirty="0">
                <a:solidFill>
                  <a:srgbClr val="5098A0"/>
                </a:solidFill>
                <a:latin typeface="Arial Narrow" panose="020B0606020202030204" pitchFamily="34" charset="0"/>
              </a:rPr>
              <a:t> Domicilio laboral, o lugar de trabajo, en el área de influencia del centro: </a:t>
            </a:r>
            <a:r>
              <a:rPr lang="es-ES" altLang="es-ES" sz="1600" b="1" dirty="0">
                <a:latin typeface="Arial Narrow" panose="020B0606020202030204" pitchFamily="34" charset="0"/>
              </a:rPr>
              <a:t>8 puntos.</a:t>
            </a:r>
          </a:p>
          <a:p>
            <a:pPr algn="just">
              <a:buFont typeface="Arial" charset="0"/>
              <a:buChar char="•"/>
              <a:defRPr/>
            </a:pPr>
            <a:r>
              <a:rPr lang="es-ES" altLang="es-ES" sz="1600" dirty="0">
                <a:solidFill>
                  <a:srgbClr val="5098A0"/>
                </a:solidFill>
                <a:latin typeface="Arial Narrow" panose="020B0606020202030204" pitchFamily="34" charset="0"/>
              </a:rPr>
              <a:t> Domicilio familiar, laboral o lugar de trabajo en área de influencia limítrofes del Centro: </a:t>
            </a:r>
            <a:r>
              <a:rPr lang="es-ES" altLang="es-ES" sz="1600" b="1" dirty="0">
                <a:latin typeface="Arial Narrow" panose="020B0606020202030204" pitchFamily="34" charset="0"/>
              </a:rPr>
              <a:t>5 puntos</a:t>
            </a:r>
            <a:r>
              <a:rPr lang="es-ES" altLang="es-ES" sz="1600" dirty="0">
                <a:latin typeface="Arial Narrow" panose="020B0606020202030204" pitchFamily="34" charset="0"/>
              </a:rPr>
              <a:t>.</a:t>
            </a:r>
          </a:p>
          <a:p>
            <a:pPr algn="just">
              <a:buFont typeface="Arial" charset="0"/>
              <a:buChar char="•"/>
              <a:defRPr/>
            </a:pPr>
            <a:r>
              <a:rPr lang="es-ES" altLang="es-ES" sz="1600" dirty="0">
                <a:solidFill>
                  <a:srgbClr val="5098A0"/>
                </a:solidFill>
                <a:latin typeface="Arial Narrow" panose="020B0606020202030204" pitchFamily="34" charset="0"/>
              </a:rPr>
              <a:t> Otras áreas de influencia dentro del mismo municipio: </a:t>
            </a:r>
            <a:r>
              <a:rPr lang="es-ES" altLang="es-ES" sz="1600" b="1" dirty="0">
                <a:latin typeface="Arial Narrow" panose="020B0606020202030204" pitchFamily="34" charset="0"/>
              </a:rPr>
              <a:t>3 puntos.</a:t>
            </a:r>
          </a:p>
          <a:p>
            <a:pPr algn="just">
              <a:buFont typeface="Arial" charset="0"/>
              <a:buChar char="•"/>
              <a:defRPr/>
            </a:pPr>
            <a:r>
              <a:rPr lang="es-ES" altLang="es-ES" sz="1600" dirty="0">
                <a:solidFill>
                  <a:srgbClr val="5098A0"/>
                </a:solidFill>
                <a:latin typeface="Arial Narrow" panose="020B0606020202030204" pitchFamily="34" charset="0"/>
              </a:rPr>
              <a:t> Otros municipios con centro escolar sostenido con fondos públicos: </a:t>
            </a:r>
            <a:r>
              <a:rPr lang="es-ES" altLang="es-ES" sz="1600" b="1" dirty="0">
                <a:latin typeface="Arial Narrow" panose="020B0606020202030204" pitchFamily="34" charset="0"/>
              </a:rPr>
              <a:t>0 puntos</a:t>
            </a:r>
            <a:r>
              <a:rPr lang="es-ES" altLang="es-ES" sz="1600" dirty="0">
                <a:latin typeface="Arial Narrow" panose="020B0606020202030204" pitchFamily="34" charset="0"/>
              </a:rPr>
              <a:t>.</a:t>
            </a:r>
          </a:p>
          <a:p>
            <a:pPr algn="ctr" eaLnBrk="1" hangingPunct="1"/>
            <a:endParaRPr lang="es-ES" altLang="es-ES" sz="2000" b="1" u="sng" dirty="0">
              <a:solidFill>
                <a:srgbClr val="002060"/>
              </a:solidFill>
              <a:latin typeface="Arial Narrow" panose="020B0606020202030204" pitchFamily="34" charset="0"/>
            </a:endParaRPr>
          </a:p>
          <a:p>
            <a:pPr algn="ctr" eaLnBrk="1" hangingPunct="1"/>
            <a:br>
              <a:rPr lang="es-ES" altLang="es-ES" sz="2000" b="1" u="sng" dirty="0">
                <a:solidFill>
                  <a:srgbClr val="002060"/>
                </a:solidFill>
                <a:latin typeface="Arial Narrow" panose="020B0606020202030204" pitchFamily="34" charset="0"/>
              </a:rPr>
            </a:br>
            <a:r>
              <a:rPr lang="es-ES" altLang="es-ES" sz="1800" b="1" u="sng" dirty="0">
                <a:solidFill>
                  <a:srgbClr val="C00000"/>
                </a:solidFill>
                <a:latin typeface="Arial Narrow" panose="020B0606020202030204" pitchFamily="34" charset="0"/>
              </a:rPr>
              <a:t>En ningún caso se pueden sumar los puntos del domicilio laboral con los correspondientes al domicilio familiar. </a:t>
            </a:r>
          </a:p>
          <a:p>
            <a:pPr algn="ctr" eaLnBrk="1" hangingPunct="1"/>
            <a:r>
              <a:rPr lang="es-ES" altLang="es-ES" b="1" dirty="0">
                <a:solidFill>
                  <a:srgbClr val="C00000"/>
                </a:solidFill>
                <a:latin typeface="Arial Narrow" panose="020B0606020202030204" pitchFamily="34" charset="0"/>
              </a:rPr>
              <a:t>E</a:t>
            </a:r>
            <a:r>
              <a:rPr lang="es-ES" altLang="es-ES" sz="1800" b="1" dirty="0">
                <a:solidFill>
                  <a:srgbClr val="C00000"/>
                </a:solidFill>
                <a:latin typeface="Arial Narrow" panose="020B0606020202030204" pitchFamily="34" charset="0"/>
              </a:rPr>
              <a:t>l sistema opta por el criterio más favorable para el interesado/a en cada caso.</a:t>
            </a:r>
          </a:p>
          <a:p>
            <a:endParaRPr lang="es-ES" sz="2000" dirty="0"/>
          </a:p>
        </p:txBody>
      </p:sp>
      <p:sp>
        <p:nvSpPr>
          <p:cNvPr id="3" name="Rectángulo 2"/>
          <p:cNvSpPr/>
          <p:nvPr/>
        </p:nvSpPr>
        <p:spPr>
          <a:xfrm>
            <a:off x="1259632" y="354467"/>
            <a:ext cx="6907293" cy="646331"/>
          </a:xfrm>
          <a:prstGeom prst="rect">
            <a:avLst/>
          </a:prstGeom>
          <a:noFill/>
        </p:spPr>
        <p:txBody>
          <a:bodyPr wrap="square">
            <a:spAutoFit/>
          </a:bodyPr>
          <a:lstStyle/>
          <a:p>
            <a:r>
              <a:rPr lang="es-ES" altLang="es-ES" sz="3600" b="1" dirty="0"/>
              <a:t>CRITERIOS DE BAREMACIÓN</a:t>
            </a:r>
            <a:endParaRPr lang="es-ES" sz="3600" dirty="0"/>
          </a:p>
        </p:txBody>
      </p:sp>
      <p:pic>
        <p:nvPicPr>
          <p:cNvPr id="7" name="Imagen 6">
            <a:extLst>
              <a:ext uri="{FF2B5EF4-FFF2-40B4-BE49-F238E27FC236}">
                <a16:creationId xmlns:a16="http://schemas.microsoft.com/office/drawing/2014/main" id="{B1883ADD-FE69-436E-AE2E-CB66E991BB34}"/>
              </a:ext>
            </a:extLst>
          </p:cNvPr>
          <p:cNvPicPr>
            <a:picLocks noChangeAspect="1"/>
          </p:cNvPicPr>
          <p:nvPr/>
        </p:nvPicPr>
        <p:blipFill>
          <a:blip r:embed="rId2"/>
          <a:stretch>
            <a:fillRect/>
          </a:stretch>
        </p:blipFill>
        <p:spPr>
          <a:xfrm>
            <a:off x="-12219" y="-31630"/>
            <a:ext cx="767795" cy="1074952"/>
          </a:xfrm>
          <a:prstGeom prst="rect">
            <a:avLst/>
          </a:prstGeom>
        </p:spPr>
      </p:pic>
    </p:spTree>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1000"/>
                                        <p:tgtEl>
                                          <p:spTgt spid="11266"/>
                                        </p:tgtEl>
                                      </p:cBhvr>
                                    </p:animEffect>
                                    <p:anim calcmode="lin" valueType="num">
                                      <p:cBhvr>
                                        <p:cTn id="8" dur="1000" fill="hold"/>
                                        <p:tgtEl>
                                          <p:spTgt spid="11266"/>
                                        </p:tgtEl>
                                        <p:attrNameLst>
                                          <p:attrName>ppt_x</p:attrName>
                                        </p:attrNameLst>
                                      </p:cBhvr>
                                      <p:tavLst>
                                        <p:tav tm="0">
                                          <p:val>
                                            <p:strVal val="#ppt_x"/>
                                          </p:val>
                                        </p:tav>
                                        <p:tav tm="100000">
                                          <p:val>
                                            <p:strVal val="#ppt_x"/>
                                          </p:val>
                                        </p:tav>
                                      </p:tavLst>
                                    </p:anim>
                                    <p:anim calcmode="lin" valueType="num">
                                      <p:cBhvr>
                                        <p:cTn id="9" dur="1000" fill="hold"/>
                                        <p:tgtEl>
                                          <p:spTgt spid="1126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267">
                                            <p:txEl>
                                              <p:pRg st="0" end="0"/>
                                            </p:txEl>
                                          </p:spTgt>
                                        </p:tgtEl>
                                        <p:attrNameLst>
                                          <p:attrName>style.visibility</p:attrName>
                                        </p:attrNameLst>
                                      </p:cBhvr>
                                      <p:to>
                                        <p:strVal val="visible"/>
                                      </p:to>
                                    </p:set>
                                    <p:animEffect transition="in" filter="fade">
                                      <p:cBhvr>
                                        <p:cTn id="12" dur="1000"/>
                                        <p:tgtEl>
                                          <p:spTgt spid="11267">
                                            <p:txEl>
                                              <p:pRg st="0" end="0"/>
                                            </p:txEl>
                                          </p:spTgt>
                                        </p:tgtEl>
                                      </p:cBhvr>
                                    </p:animEffect>
                                    <p:anim calcmode="lin" valueType="num">
                                      <p:cBhvr>
                                        <p:cTn id="13" dur="10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1267">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267">
                                            <p:txEl>
                                              <p:pRg st="1" end="1"/>
                                            </p:txEl>
                                          </p:spTgt>
                                        </p:tgtEl>
                                        <p:attrNameLst>
                                          <p:attrName>style.visibility</p:attrName>
                                        </p:attrNameLst>
                                      </p:cBhvr>
                                      <p:to>
                                        <p:strVal val="visible"/>
                                      </p:to>
                                    </p:set>
                                    <p:animEffect transition="in" filter="fade">
                                      <p:cBhvr>
                                        <p:cTn id="17" dur="1000"/>
                                        <p:tgtEl>
                                          <p:spTgt spid="11267">
                                            <p:txEl>
                                              <p:pRg st="1" end="1"/>
                                            </p:txEl>
                                          </p:spTgt>
                                        </p:tgtEl>
                                      </p:cBhvr>
                                    </p:animEffect>
                                    <p:anim calcmode="lin" valueType="num">
                                      <p:cBhvr>
                                        <p:cTn id="18" dur="10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1126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xEl>
                                              <p:pRg st="0" end="0"/>
                                            </p:txEl>
                                          </p:spTgt>
                                        </p:tgtEl>
                                        <p:attrNameLst>
                                          <p:attrName>style.visibility</p:attrName>
                                        </p:attrNameLst>
                                      </p:cBhvr>
                                      <p:to>
                                        <p:strVal val="visible"/>
                                      </p:to>
                                    </p:set>
                                    <p:animEffect transition="in" filter="fade">
                                      <p:cBhvr>
                                        <p:cTn id="24" dur="1000"/>
                                        <p:tgtEl>
                                          <p:spTgt spid="2">
                                            <p:txEl>
                                              <p:pRg st="0" end="0"/>
                                            </p:txEl>
                                          </p:spTgt>
                                        </p:tgtEl>
                                      </p:cBhvr>
                                    </p:animEffect>
                                    <p:anim calcmode="lin" valueType="num">
                                      <p:cBhvr>
                                        <p:cTn id="2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0" end="0"/>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Effect transition="in" filter="fade">
                                      <p:cBhvr>
                                        <p:cTn id="29" dur="1000"/>
                                        <p:tgtEl>
                                          <p:spTgt spid="2">
                                            <p:txEl>
                                              <p:pRg st="2" end="2"/>
                                            </p:txEl>
                                          </p:spTgt>
                                        </p:tgtEl>
                                      </p:cBhvr>
                                    </p:animEffect>
                                    <p:anim calcmode="lin" valueType="num">
                                      <p:cBhvr>
                                        <p:cTn id="3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2" end="2"/>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animEffect transition="in" filter="fade">
                                      <p:cBhvr>
                                        <p:cTn id="34" dur="1000"/>
                                        <p:tgtEl>
                                          <p:spTgt spid="2">
                                            <p:txEl>
                                              <p:pRg st="3" end="3"/>
                                            </p:txEl>
                                          </p:spTgt>
                                        </p:tgtEl>
                                      </p:cBhvr>
                                    </p:animEffect>
                                    <p:anim calcmode="lin" valueType="num">
                                      <p:cBhvr>
                                        <p:cTn id="3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3" end="3"/>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Effect transition="in" filter="fade">
                                      <p:cBhvr>
                                        <p:cTn id="39" dur="1000"/>
                                        <p:tgtEl>
                                          <p:spTgt spid="2">
                                            <p:txEl>
                                              <p:pRg st="4" end="4"/>
                                            </p:txEl>
                                          </p:spTgt>
                                        </p:tgtEl>
                                      </p:cBhvr>
                                    </p:animEffect>
                                    <p:anim calcmode="lin" valueType="num">
                                      <p:cBhvr>
                                        <p:cTn id="40"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2">
                                            <p:txEl>
                                              <p:pRg st="4" end="4"/>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
                                            <p:txEl>
                                              <p:pRg st="5" end="5"/>
                                            </p:txEl>
                                          </p:spTgt>
                                        </p:tgtEl>
                                        <p:attrNameLst>
                                          <p:attrName>style.visibility</p:attrName>
                                        </p:attrNameLst>
                                      </p:cBhvr>
                                      <p:to>
                                        <p:strVal val="visible"/>
                                      </p:to>
                                    </p:set>
                                    <p:animEffect transition="in" filter="fade">
                                      <p:cBhvr>
                                        <p:cTn id="44" dur="1000"/>
                                        <p:tgtEl>
                                          <p:spTgt spid="2">
                                            <p:txEl>
                                              <p:pRg st="5" end="5"/>
                                            </p:txEl>
                                          </p:spTgt>
                                        </p:tgtEl>
                                      </p:cBhvr>
                                    </p:animEffect>
                                    <p:anim calcmode="lin" valueType="num">
                                      <p:cBhvr>
                                        <p:cTn id="45"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2">
                                            <p:txEl>
                                              <p:pRg st="5" end="5"/>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nodeType="clickEffect">
                                  <p:stCondLst>
                                    <p:cond delay="0"/>
                                  </p:stCondLst>
                                  <p:childTnLst>
                                    <p:set>
                                      <p:cBhvr>
                                        <p:cTn id="55" dur="1" fill="hold">
                                          <p:stCondLst>
                                            <p:cond delay="0"/>
                                          </p:stCondLst>
                                        </p:cTn>
                                        <p:tgtEl>
                                          <p:spTgt spid="2">
                                            <p:txEl>
                                              <p:pRg st="8" end="8"/>
                                            </p:txEl>
                                          </p:spTgt>
                                        </p:tgtEl>
                                        <p:attrNameLst>
                                          <p:attrName>style.visibility</p:attrName>
                                        </p:attrNameLst>
                                      </p:cBhvr>
                                      <p:to>
                                        <p:strVal val="visible"/>
                                      </p:to>
                                    </p:set>
                                    <p:anim calcmode="lin" valueType="num">
                                      <p:cBhvr>
                                        <p:cTn id="56" dur="1000" fill="hold"/>
                                        <p:tgtEl>
                                          <p:spTgt spid="2">
                                            <p:txEl>
                                              <p:pRg st="8" end="8"/>
                                            </p:txEl>
                                          </p:spTgt>
                                        </p:tgtEl>
                                        <p:attrNameLst>
                                          <p:attrName>ppt_w</p:attrName>
                                        </p:attrNameLst>
                                      </p:cBhvr>
                                      <p:tavLst>
                                        <p:tav tm="0">
                                          <p:val>
                                            <p:fltVal val="0"/>
                                          </p:val>
                                        </p:tav>
                                        <p:tav tm="100000">
                                          <p:val>
                                            <p:strVal val="#ppt_w"/>
                                          </p:val>
                                        </p:tav>
                                      </p:tavLst>
                                    </p:anim>
                                    <p:anim calcmode="lin" valueType="num">
                                      <p:cBhvr>
                                        <p:cTn id="57" dur="1000" fill="hold"/>
                                        <p:tgtEl>
                                          <p:spTgt spid="2">
                                            <p:txEl>
                                              <p:pRg st="8" end="8"/>
                                            </p:txEl>
                                          </p:spTgt>
                                        </p:tgtEl>
                                        <p:attrNameLst>
                                          <p:attrName>ppt_h</p:attrName>
                                        </p:attrNameLst>
                                      </p:cBhvr>
                                      <p:tavLst>
                                        <p:tav tm="0">
                                          <p:val>
                                            <p:fltVal val="0"/>
                                          </p:val>
                                        </p:tav>
                                        <p:tav tm="100000">
                                          <p:val>
                                            <p:strVal val="#ppt_h"/>
                                          </p:val>
                                        </p:tav>
                                      </p:tavLst>
                                    </p:anim>
                                    <p:anim calcmode="lin" valueType="num">
                                      <p:cBhvr>
                                        <p:cTn id="58" dur="1000" fill="hold"/>
                                        <p:tgtEl>
                                          <p:spTgt spid="2">
                                            <p:txEl>
                                              <p:pRg st="8" end="8"/>
                                            </p:txEl>
                                          </p:spTgt>
                                        </p:tgtEl>
                                        <p:attrNameLst>
                                          <p:attrName>style.rotation</p:attrName>
                                        </p:attrNameLst>
                                      </p:cBhvr>
                                      <p:tavLst>
                                        <p:tav tm="0">
                                          <p:val>
                                            <p:fltVal val="90"/>
                                          </p:val>
                                        </p:tav>
                                        <p:tav tm="100000">
                                          <p:val>
                                            <p:fltVal val="0"/>
                                          </p:val>
                                        </p:tav>
                                      </p:tavLst>
                                    </p:anim>
                                    <p:animEffect transition="in" filter="fade">
                                      <p:cBhvr>
                                        <p:cTn id="59" dur="1000"/>
                                        <p:tgtEl>
                                          <p:spTgt spid="2">
                                            <p:txEl>
                                              <p:pRg st="8" end="8"/>
                                            </p:txEl>
                                          </p:spTgt>
                                        </p:tgtEl>
                                      </p:cBhvr>
                                    </p:animEffect>
                                  </p:childTnLst>
                                </p:cTn>
                              </p:par>
                              <p:par>
                                <p:cTn id="60" presetID="31" presetClass="entr" presetSubtype="0" fill="hold" nodeType="withEffect">
                                  <p:stCondLst>
                                    <p:cond delay="0"/>
                                  </p:stCondLst>
                                  <p:childTnLst>
                                    <p:set>
                                      <p:cBhvr>
                                        <p:cTn id="61" dur="1" fill="hold">
                                          <p:stCondLst>
                                            <p:cond delay="0"/>
                                          </p:stCondLst>
                                        </p:cTn>
                                        <p:tgtEl>
                                          <p:spTgt spid="2">
                                            <p:txEl>
                                              <p:pRg st="9" end="9"/>
                                            </p:txEl>
                                          </p:spTgt>
                                        </p:tgtEl>
                                        <p:attrNameLst>
                                          <p:attrName>style.visibility</p:attrName>
                                        </p:attrNameLst>
                                      </p:cBhvr>
                                      <p:to>
                                        <p:strVal val="visible"/>
                                      </p:to>
                                    </p:set>
                                    <p:anim calcmode="lin" valueType="num">
                                      <p:cBhvr>
                                        <p:cTn id="62" dur="1000" fill="hold"/>
                                        <p:tgtEl>
                                          <p:spTgt spid="2">
                                            <p:txEl>
                                              <p:pRg st="9" end="9"/>
                                            </p:txEl>
                                          </p:spTgt>
                                        </p:tgtEl>
                                        <p:attrNameLst>
                                          <p:attrName>ppt_w</p:attrName>
                                        </p:attrNameLst>
                                      </p:cBhvr>
                                      <p:tavLst>
                                        <p:tav tm="0">
                                          <p:val>
                                            <p:fltVal val="0"/>
                                          </p:val>
                                        </p:tav>
                                        <p:tav tm="100000">
                                          <p:val>
                                            <p:strVal val="#ppt_w"/>
                                          </p:val>
                                        </p:tav>
                                      </p:tavLst>
                                    </p:anim>
                                    <p:anim calcmode="lin" valueType="num">
                                      <p:cBhvr>
                                        <p:cTn id="63" dur="1000" fill="hold"/>
                                        <p:tgtEl>
                                          <p:spTgt spid="2">
                                            <p:txEl>
                                              <p:pRg st="9" end="9"/>
                                            </p:txEl>
                                          </p:spTgt>
                                        </p:tgtEl>
                                        <p:attrNameLst>
                                          <p:attrName>ppt_h</p:attrName>
                                        </p:attrNameLst>
                                      </p:cBhvr>
                                      <p:tavLst>
                                        <p:tav tm="0">
                                          <p:val>
                                            <p:fltVal val="0"/>
                                          </p:val>
                                        </p:tav>
                                        <p:tav tm="100000">
                                          <p:val>
                                            <p:strVal val="#ppt_h"/>
                                          </p:val>
                                        </p:tav>
                                      </p:tavLst>
                                    </p:anim>
                                    <p:anim calcmode="lin" valueType="num">
                                      <p:cBhvr>
                                        <p:cTn id="64" dur="1000" fill="hold"/>
                                        <p:tgtEl>
                                          <p:spTgt spid="2">
                                            <p:txEl>
                                              <p:pRg st="9" end="9"/>
                                            </p:txEl>
                                          </p:spTgt>
                                        </p:tgtEl>
                                        <p:attrNameLst>
                                          <p:attrName>style.rotation</p:attrName>
                                        </p:attrNameLst>
                                      </p:cBhvr>
                                      <p:tavLst>
                                        <p:tav tm="0">
                                          <p:val>
                                            <p:fltVal val="90"/>
                                          </p:val>
                                        </p:tav>
                                        <p:tav tm="100000">
                                          <p:val>
                                            <p:fltVal val="0"/>
                                          </p:val>
                                        </p:tav>
                                      </p:tavLst>
                                    </p:anim>
                                    <p:animEffect transition="in" filter="fade">
                                      <p:cBhvr>
                                        <p:cTn id="65" dur="10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a:xfrm>
            <a:off x="301216" y="609961"/>
            <a:ext cx="8516710" cy="837725"/>
          </a:xfrm>
        </p:spPr>
        <p:txBody>
          <a:bodyPr>
            <a:normAutofit/>
          </a:bodyPr>
          <a:lstStyle/>
          <a:p>
            <a:pPr>
              <a:defRPr/>
            </a:pPr>
            <a:r>
              <a:rPr lang="es-ES" altLang="es-ES" sz="1600" b="1" dirty="0">
                <a:solidFill>
                  <a:schemeClr val="tx1"/>
                </a:solidFill>
              </a:rPr>
              <a:t>3</a:t>
            </a:r>
            <a:r>
              <a:rPr lang="es-ES" altLang="es-ES" sz="1600" b="1" dirty="0">
                <a:solidFill>
                  <a:schemeClr val="tx1"/>
                </a:solidFill>
                <a:latin typeface="Arial Narrow" panose="020B0606020202030204" pitchFamily="34" charset="0"/>
              </a:rPr>
              <a:t>. </a:t>
            </a:r>
            <a:r>
              <a:rPr lang="es-ES" altLang="es-ES" sz="1600" b="1" u="sng" dirty="0">
                <a:solidFill>
                  <a:schemeClr val="tx1"/>
                </a:solidFill>
                <a:latin typeface="Arial Narrow" panose="020B0606020202030204" pitchFamily="34" charset="0"/>
              </a:rPr>
              <a:t>DISCAPCIDAD igual o superior al 33% en el alumno/a, en algunos de sus padres, madres, tutores/as legales, hermanos/as</a:t>
            </a:r>
            <a:r>
              <a:rPr lang="es-ES" altLang="es-ES" sz="1600" b="1" dirty="0">
                <a:solidFill>
                  <a:schemeClr val="tx1"/>
                </a:solidFill>
                <a:latin typeface="Arial Narrow" panose="020B0606020202030204" pitchFamily="34" charset="0"/>
              </a:rPr>
              <a:t>. (Máximo 3 puntos).</a:t>
            </a:r>
          </a:p>
        </p:txBody>
      </p:sp>
      <p:sp>
        <p:nvSpPr>
          <p:cNvPr id="12291" name="Rectangle 3"/>
          <p:cNvSpPr>
            <a:spLocks noGrp="1"/>
          </p:cNvSpPr>
          <p:nvPr>
            <p:ph idx="1"/>
          </p:nvPr>
        </p:nvSpPr>
        <p:spPr>
          <a:xfrm>
            <a:off x="352493" y="1458577"/>
            <a:ext cx="8361241" cy="1366555"/>
          </a:xfrm>
        </p:spPr>
        <p:txBody>
          <a:bodyPr>
            <a:normAutofit/>
          </a:bodyPr>
          <a:lstStyle/>
          <a:p>
            <a:pPr>
              <a:buFont typeface="Arial" panose="020B0604020202020204" pitchFamily="34" charset="0"/>
              <a:buChar char="•"/>
              <a:defRPr/>
            </a:pPr>
            <a:r>
              <a:rPr lang="es-ES" sz="1600" dirty="0">
                <a:solidFill>
                  <a:srgbClr val="5098A0"/>
                </a:solidFill>
                <a:latin typeface="Arial Narrow" panose="020B0606020202030204" pitchFamily="34" charset="0"/>
              </a:rPr>
              <a:t>Por discapacidad en el alumno/a solicitante: </a:t>
            </a:r>
            <a:r>
              <a:rPr lang="es-ES" sz="1600" b="1" dirty="0">
                <a:latin typeface="Arial Narrow" panose="020B0606020202030204" pitchFamily="34" charset="0"/>
              </a:rPr>
              <a:t>3 puntos.</a:t>
            </a:r>
          </a:p>
          <a:p>
            <a:pPr algn="just">
              <a:buFont typeface="Arial" panose="020B0604020202020204" pitchFamily="34" charset="0"/>
              <a:buChar char="•"/>
              <a:defRPr/>
            </a:pPr>
            <a:r>
              <a:rPr lang="es-ES" sz="1600" dirty="0">
                <a:solidFill>
                  <a:srgbClr val="5098A0"/>
                </a:solidFill>
                <a:latin typeface="Arial Narrow" panose="020B0606020202030204" pitchFamily="34" charset="0"/>
              </a:rPr>
              <a:t>Por discapacidad en alguno de sus padres, madres, tutores/as legales del alumno/a solicitante: </a:t>
            </a:r>
            <a:r>
              <a:rPr lang="es-ES" sz="1600" b="1" dirty="0">
                <a:latin typeface="Arial Narrow" panose="020B0606020202030204" pitchFamily="34" charset="0"/>
              </a:rPr>
              <a:t>2 puntos.</a:t>
            </a:r>
          </a:p>
          <a:p>
            <a:pPr algn="just">
              <a:buFont typeface="Arial" panose="020B0604020202020204" pitchFamily="34" charset="0"/>
              <a:buChar char="•"/>
              <a:defRPr/>
            </a:pPr>
            <a:r>
              <a:rPr lang="es-ES" sz="1600" dirty="0">
                <a:solidFill>
                  <a:srgbClr val="5098A0"/>
                </a:solidFill>
                <a:latin typeface="Arial Narrow" panose="020B0606020202030204" pitchFamily="34" charset="0"/>
              </a:rPr>
              <a:t>Por discapacidad en alguno de los hermanos/as del alumno/a solicitante: </a:t>
            </a:r>
            <a:r>
              <a:rPr lang="es-ES" sz="1600" b="1" dirty="0">
                <a:latin typeface="Arial Narrow" panose="020B0606020202030204" pitchFamily="34" charset="0"/>
              </a:rPr>
              <a:t>1 punto.</a:t>
            </a:r>
            <a:endParaRPr lang="es-ES" altLang="es-ES" sz="1600" b="1" dirty="0">
              <a:latin typeface="Arial Narrow" panose="020B0606020202030204" pitchFamily="34" charset="0"/>
            </a:endParaRPr>
          </a:p>
        </p:txBody>
      </p:sp>
      <p:sp>
        <p:nvSpPr>
          <p:cNvPr id="2" name="Rectángulo 1"/>
          <p:cNvSpPr/>
          <p:nvPr/>
        </p:nvSpPr>
        <p:spPr>
          <a:xfrm>
            <a:off x="318342" y="2790206"/>
            <a:ext cx="8495987" cy="338554"/>
          </a:xfrm>
          <a:prstGeom prst="rect">
            <a:avLst/>
          </a:prstGeom>
        </p:spPr>
        <p:txBody>
          <a:bodyPr wrap="square">
            <a:spAutoFit/>
          </a:bodyPr>
          <a:lstStyle/>
          <a:p>
            <a:r>
              <a:rPr lang="es-ES" altLang="es-ES" sz="1600" b="1" dirty="0">
                <a:latin typeface="+mj-lt"/>
              </a:rPr>
              <a:t>4. </a:t>
            </a:r>
            <a:r>
              <a:rPr lang="es-ES" altLang="es-ES" sz="1600" b="1" u="sng" dirty="0">
                <a:latin typeface="Arial Narrow" panose="020B0606020202030204" pitchFamily="34" charset="0"/>
              </a:rPr>
              <a:t>CONDICIÓN LEGAL DE FAMILIA NUMEROSA.</a:t>
            </a:r>
            <a:r>
              <a:rPr lang="es-ES" altLang="es-ES" sz="1600" b="1" dirty="0">
                <a:latin typeface="Arial Narrow" panose="020B0606020202030204" pitchFamily="34" charset="0"/>
              </a:rPr>
              <a:t> (máximo 2 puntos)</a:t>
            </a:r>
            <a:endParaRPr lang="es-ES" sz="1600" dirty="0">
              <a:latin typeface="Arial Narrow" panose="020B0606020202030204" pitchFamily="34" charset="0"/>
            </a:endParaRPr>
          </a:p>
        </p:txBody>
      </p:sp>
      <p:sp>
        <p:nvSpPr>
          <p:cNvPr id="3" name="Rectángulo 2"/>
          <p:cNvSpPr/>
          <p:nvPr/>
        </p:nvSpPr>
        <p:spPr>
          <a:xfrm>
            <a:off x="332317" y="3335064"/>
            <a:ext cx="7886849" cy="584775"/>
          </a:xfrm>
          <a:prstGeom prst="rect">
            <a:avLst/>
          </a:prstGeom>
        </p:spPr>
        <p:txBody>
          <a:bodyPr wrap="square">
            <a:spAutoFit/>
          </a:bodyPr>
          <a:lstStyle/>
          <a:p>
            <a:pPr marL="285750" indent="-285750">
              <a:buFont typeface="Arial" panose="020B0604020202020204" pitchFamily="34" charset="0"/>
              <a:buChar char="•"/>
              <a:defRPr/>
            </a:pPr>
            <a:r>
              <a:rPr lang="es-ES" sz="1600" dirty="0">
                <a:solidFill>
                  <a:srgbClr val="5098A0"/>
                </a:solidFill>
                <a:latin typeface="Arial Narrow" panose="020B0606020202030204" pitchFamily="34" charset="0"/>
              </a:rPr>
              <a:t>Familia numerosa de </a:t>
            </a:r>
            <a:r>
              <a:rPr lang="es-ES" sz="1600" u="sng" dirty="0">
                <a:solidFill>
                  <a:srgbClr val="5098A0"/>
                </a:solidFill>
                <a:latin typeface="Arial Narrow" panose="020B0606020202030204" pitchFamily="34" charset="0"/>
              </a:rPr>
              <a:t>categoría especial</a:t>
            </a:r>
            <a:r>
              <a:rPr lang="es-ES" sz="1600" dirty="0">
                <a:solidFill>
                  <a:srgbClr val="5098A0"/>
                </a:solidFill>
                <a:latin typeface="Arial Narrow" panose="020B0606020202030204" pitchFamily="34" charset="0"/>
              </a:rPr>
              <a:t>: </a:t>
            </a:r>
            <a:r>
              <a:rPr lang="es-ES" sz="1600" b="1" dirty="0">
                <a:latin typeface="Arial Narrow" panose="020B0606020202030204" pitchFamily="34" charset="0"/>
              </a:rPr>
              <a:t>2 puntos.</a:t>
            </a:r>
          </a:p>
          <a:p>
            <a:pPr marL="285750" indent="-285750">
              <a:buFont typeface="Arial" panose="020B0604020202020204" pitchFamily="34" charset="0"/>
              <a:buChar char="•"/>
              <a:defRPr/>
            </a:pPr>
            <a:r>
              <a:rPr lang="es-ES" sz="1600" dirty="0">
                <a:solidFill>
                  <a:srgbClr val="5098A0"/>
                </a:solidFill>
                <a:latin typeface="Arial Narrow" panose="020B0606020202030204" pitchFamily="34" charset="0"/>
              </a:rPr>
              <a:t>Familia numerosa de </a:t>
            </a:r>
            <a:r>
              <a:rPr lang="es-ES" sz="1600" u="sng" dirty="0">
                <a:solidFill>
                  <a:srgbClr val="5098A0"/>
                </a:solidFill>
                <a:latin typeface="Arial Narrow" panose="020B0606020202030204" pitchFamily="34" charset="0"/>
              </a:rPr>
              <a:t>categoría general</a:t>
            </a:r>
            <a:r>
              <a:rPr lang="es-ES" sz="1600" dirty="0">
                <a:solidFill>
                  <a:srgbClr val="5098A0"/>
                </a:solidFill>
                <a:latin typeface="Arial Narrow" panose="020B0606020202030204" pitchFamily="34" charset="0"/>
              </a:rPr>
              <a:t>: </a:t>
            </a:r>
            <a:r>
              <a:rPr lang="es-ES" sz="1600" b="1" dirty="0">
                <a:latin typeface="Arial Narrow" panose="020B0606020202030204" pitchFamily="34" charset="0"/>
              </a:rPr>
              <a:t>1 punto.</a:t>
            </a:r>
            <a:endParaRPr lang="es-ES" altLang="es-ES" sz="1600" b="1" dirty="0">
              <a:latin typeface="Arial Narrow" panose="020B0606020202030204" pitchFamily="34" charset="0"/>
            </a:endParaRPr>
          </a:p>
        </p:txBody>
      </p:sp>
      <p:sp>
        <p:nvSpPr>
          <p:cNvPr id="4" name="Rectángulo 3"/>
          <p:cNvSpPr/>
          <p:nvPr/>
        </p:nvSpPr>
        <p:spPr>
          <a:xfrm>
            <a:off x="360104" y="4103146"/>
            <a:ext cx="8280339" cy="338554"/>
          </a:xfrm>
          <a:prstGeom prst="rect">
            <a:avLst/>
          </a:prstGeom>
        </p:spPr>
        <p:txBody>
          <a:bodyPr wrap="square">
            <a:spAutoFit/>
          </a:bodyPr>
          <a:lstStyle/>
          <a:p>
            <a:r>
              <a:rPr lang="es-ES" altLang="es-ES" sz="1600" b="1" dirty="0"/>
              <a:t>5. </a:t>
            </a:r>
            <a:r>
              <a:rPr lang="es-ES" altLang="es-ES" sz="1600" b="1" u="sng" dirty="0">
                <a:latin typeface="Arial Narrow" panose="020B0606020202030204" pitchFamily="34" charset="0"/>
              </a:rPr>
              <a:t>CONDICIÓN LEGAL DE FAMILIA MONOPARENTAL:</a:t>
            </a:r>
            <a:r>
              <a:rPr lang="es-ES" altLang="es-ES" sz="1600" b="1" dirty="0">
                <a:latin typeface="Arial Narrow" panose="020B0606020202030204" pitchFamily="34" charset="0"/>
              </a:rPr>
              <a:t>  2 puntos.</a:t>
            </a:r>
            <a:endParaRPr lang="es-ES" sz="1600" dirty="0">
              <a:latin typeface="Arial Narrow" panose="020B0606020202030204" pitchFamily="34" charset="0"/>
            </a:endParaRPr>
          </a:p>
        </p:txBody>
      </p:sp>
      <p:sp>
        <p:nvSpPr>
          <p:cNvPr id="8" name="Rectángulo 7"/>
          <p:cNvSpPr/>
          <p:nvPr/>
        </p:nvSpPr>
        <p:spPr>
          <a:xfrm>
            <a:off x="372419" y="4655417"/>
            <a:ext cx="6390080" cy="338554"/>
          </a:xfrm>
          <a:prstGeom prst="rect">
            <a:avLst/>
          </a:prstGeom>
        </p:spPr>
        <p:txBody>
          <a:bodyPr wrap="square">
            <a:spAutoFit/>
          </a:bodyPr>
          <a:lstStyle/>
          <a:p>
            <a:r>
              <a:rPr lang="es-ES" altLang="es-ES" sz="1600" b="1" dirty="0"/>
              <a:t>6. </a:t>
            </a:r>
            <a:r>
              <a:rPr lang="es-ES" altLang="es-ES" sz="1600" b="1" u="sng" dirty="0">
                <a:latin typeface="Arial Narrow" panose="020B0606020202030204" pitchFamily="34" charset="0"/>
              </a:rPr>
              <a:t>ALUMNADO NACIDO DE PARTO MÚLTIPLE:</a:t>
            </a:r>
            <a:r>
              <a:rPr lang="es-ES" altLang="es-ES" sz="1600" b="1" dirty="0">
                <a:latin typeface="Arial Narrow" panose="020B0606020202030204" pitchFamily="34" charset="0"/>
              </a:rPr>
              <a:t>  2 puntos.</a:t>
            </a:r>
          </a:p>
        </p:txBody>
      </p:sp>
      <p:sp>
        <p:nvSpPr>
          <p:cNvPr id="9" name="Rectángulo 8"/>
          <p:cNvSpPr/>
          <p:nvPr/>
        </p:nvSpPr>
        <p:spPr>
          <a:xfrm>
            <a:off x="375770" y="5212569"/>
            <a:ext cx="7957265" cy="338554"/>
          </a:xfrm>
          <a:prstGeom prst="rect">
            <a:avLst/>
          </a:prstGeom>
        </p:spPr>
        <p:txBody>
          <a:bodyPr wrap="square">
            <a:spAutoFit/>
          </a:bodyPr>
          <a:lstStyle/>
          <a:p>
            <a:r>
              <a:rPr lang="es-ES" altLang="es-ES" sz="1600" b="1" dirty="0"/>
              <a:t>7. </a:t>
            </a:r>
            <a:r>
              <a:rPr lang="es-ES" altLang="es-ES" sz="1600" b="1" u="sng" dirty="0">
                <a:latin typeface="Arial Narrow" panose="020B0606020202030204" pitchFamily="34" charset="0"/>
              </a:rPr>
              <a:t>SITUACIÓN DE ACOGIMIENTO FAMILIAR DEL ALUMNO/A</a:t>
            </a:r>
            <a:r>
              <a:rPr lang="es-ES" altLang="es-ES" sz="1600" b="1" dirty="0">
                <a:latin typeface="Arial Narrow" panose="020B0606020202030204" pitchFamily="34" charset="0"/>
              </a:rPr>
              <a:t>: 2 puntos.</a:t>
            </a:r>
            <a:endParaRPr lang="es-ES" sz="1600" dirty="0">
              <a:latin typeface="Arial Narrow" panose="020B0606020202030204" pitchFamily="34" charset="0"/>
            </a:endParaRPr>
          </a:p>
        </p:txBody>
      </p:sp>
      <p:sp>
        <p:nvSpPr>
          <p:cNvPr id="10" name="Rectángulo 9"/>
          <p:cNvSpPr/>
          <p:nvPr/>
        </p:nvSpPr>
        <p:spPr>
          <a:xfrm>
            <a:off x="375770" y="5738403"/>
            <a:ext cx="8568952" cy="338554"/>
          </a:xfrm>
          <a:prstGeom prst="rect">
            <a:avLst/>
          </a:prstGeom>
        </p:spPr>
        <p:txBody>
          <a:bodyPr wrap="square">
            <a:spAutoFit/>
          </a:bodyPr>
          <a:lstStyle/>
          <a:p>
            <a:r>
              <a:rPr lang="es-ES" altLang="es-ES" sz="1600" b="1" dirty="0"/>
              <a:t>8. </a:t>
            </a:r>
            <a:r>
              <a:rPr lang="es-ES" altLang="es-ES" sz="1600" b="1" u="sng" dirty="0">
                <a:latin typeface="Arial Narrow" panose="020B0606020202030204" pitchFamily="34" charset="0"/>
              </a:rPr>
              <a:t>VÍCTIMA DE VIOLENCIA DE GÉNERO O DE  TERRORISMO</a:t>
            </a:r>
            <a:r>
              <a:rPr lang="es-ES" altLang="es-ES" sz="1600" b="1" dirty="0">
                <a:latin typeface="Arial Narrow" panose="020B0606020202030204" pitchFamily="34" charset="0"/>
              </a:rPr>
              <a:t>: 2 puntos.</a:t>
            </a:r>
            <a:endParaRPr lang="es-ES" sz="1600" dirty="0">
              <a:latin typeface="Arial Narrow" panose="020B0606020202030204" pitchFamily="34" charset="0"/>
            </a:endParaRPr>
          </a:p>
        </p:txBody>
      </p:sp>
      <p:pic>
        <p:nvPicPr>
          <p:cNvPr id="11" name="Imagen 10">
            <a:extLst>
              <a:ext uri="{FF2B5EF4-FFF2-40B4-BE49-F238E27FC236}">
                <a16:creationId xmlns:a16="http://schemas.microsoft.com/office/drawing/2014/main" id="{3BACD3C6-E4E4-493D-81CD-C2B751C355CF}"/>
              </a:ext>
            </a:extLst>
          </p:cNvPr>
          <p:cNvPicPr>
            <a:picLocks noChangeAspect="1"/>
          </p:cNvPicPr>
          <p:nvPr/>
        </p:nvPicPr>
        <p:blipFill>
          <a:blip r:embed="rId2"/>
          <a:stretch>
            <a:fillRect/>
          </a:stretch>
        </p:blipFill>
        <p:spPr>
          <a:xfrm>
            <a:off x="8384332" y="5770271"/>
            <a:ext cx="767795" cy="1074952"/>
          </a:xfrm>
          <a:prstGeom prst="rect">
            <a:avLst/>
          </a:prstGeom>
        </p:spPr>
      </p:pic>
    </p:spTree>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1000"/>
                                        <p:tgtEl>
                                          <p:spTgt spid="12290"/>
                                        </p:tgtEl>
                                      </p:cBhvr>
                                    </p:animEffect>
                                    <p:anim calcmode="lin" valueType="num">
                                      <p:cBhvr>
                                        <p:cTn id="8" dur="1000" fill="hold"/>
                                        <p:tgtEl>
                                          <p:spTgt spid="12290"/>
                                        </p:tgtEl>
                                        <p:attrNameLst>
                                          <p:attrName>ppt_x</p:attrName>
                                        </p:attrNameLst>
                                      </p:cBhvr>
                                      <p:tavLst>
                                        <p:tav tm="0">
                                          <p:val>
                                            <p:strVal val="#ppt_x"/>
                                          </p:val>
                                        </p:tav>
                                        <p:tav tm="100000">
                                          <p:val>
                                            <p:strVal val="#ppt_x"/>
                                          </p:val>
                                        </p:tav>
                                      </p:tavLst>
                                    </p:anim>
                                    <p:anim calcmode="lin" valueType="num">
                                      <p:cBhvr>
                                        <p:cTn id="9" dur="1000" fill="hold"/>
                                        <p:tgtEl>
                                          <p:spTgt spid="1229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291">
                                            <p:txEl>
                                              <p:pRg st="0" end="0"/>
                                            </p:txEl>
                                          </p:spTgt>
                                        </p:tgtEl>
                                        <p:attrNameLst>
                                          <p:attrName>style.visibility</p:attrName>
                                        </p:attrNameLst>
                                      </p:cBhvr>
                                      <p:to>
                                        <p:strVal val="visible"/>
                                      </p:to>
                                    </p:set>
                                    <p:animEffect transition="in" filter="fade">
                                      <p:cBhvr>
                                        <p:cTn id="12" dur="1000"/>
                                        <p:tgtEl>
                                          <p:spTgt spid="12291">
                                            <p:txEl>
                                              <p:pRg st="0" end="0"/>
                                            </p:txEl>
                                          </p:spTgt>
                                        </p:tgtEl>
                                      </p:cBhvr>
                                    </p:animEffect>
                                    <p:anim calcmode="lin" valueType="num">
                                      <p:cBhvr>
                                        <p:cTn id="13" dur="10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2291">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291">
                                            <p:txEl>
                                              <p:pRg st="1" end="1"/>
                                            </p:txEl>
                                          </p:spTgt>
                                        </p:tgtEl>
                                        <p:attrNameLst>
                                          <p:attrName>style.visibility</p:attrName>
                                        </p:attrNameLst>
                                      </p:cBhvr>
                                      <p:to>
                                        <p:strVal val="visible"/>
                                      </p:to>
                                    </p:set>
                                    <p:animEffect transition="in" filter="fade">
                                      <p:cBhvr>
                                        <p:cTn id="17" dur="1000"/>
                                        <p:tgtEl>
                                          <p:spTgt spid="12291">
                                            <p:txEl>
                                              <p:pRg st="1" end="1"/>
                                            </p:txEl>
                                          </p:spTgt>
                                        </p:tgtEl>
                                      </p:cBhvr>
                                    </p:animEffect>
                                    <p:anim calcmode="lin" valueType="num">
                                      <p:cBhvr>
                                        <p:cTn id="18" dur="10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12291">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2291">
                                            <p:txEl>
                                              <p:pRg st="2" end="2"/>
                                            </p:txEl>
                                          </p:spTgt>
                                        </p:tgtEl>
                                        <p:attrNameLst>
                                          <p:attrName>style.visibility</p:attrName>
                                        </p:attrNameLst>
                                      </p:cBhvr>
                                      <p:to>
                                        <p:strVal val="visible"/>
                                      </p:to>
                                    </p:set>
                                    <p:animEffect transition="in" filter="fade">
                                      <p:cBhvr>
                                        <p:cTn id="22" dur="1000"/>
                                        <p:tgtEl>
                                          <p:spTgt spid="12291">
                                            <p:txEl>
                                              <p:pRg st="2" end="2"/>
                                            </p:txEl>
                                          </p:spTgt>
                                        </p:tgtEl>
                                      </p:cBhvr>
                                    </p:animEffect>
                                    <p:anim calcmode="lin" valueType="num">
                                      <p:cBhvr>
                                        <p:cTn id="23" dur="10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1229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
                                            <p:txEl>
                                              <p:pRg st="0" end="0"/>
                                            </p:txEl>
                                          </p:spTgt>
                                        </p:tgtEl>
                                        <p:attrNameLst>
                                          <p:attrName>style.visibility</p:attrName>
                                        </p:attrNameLst>
                                      </p:cBhvr>
                                      <p:to>
                                        <p:strVal val="visible"/>
                                      </p:to>
                                    </p:set>
                                    <p:animEffect transition="in" filter="fade">
                                      <p:cBhvr>
                                        <p:cTn id="29" dur="1000"/>
                                        <p:tgtEl>
                                          <p:spTgt spid="2">
                                            <p:txEl>
                                              <p:pRg st="0" end="0"/>
                                            </p:txEl>
                                          </p:spTgt>
                                        </p:tgtEl>
                                      </p:cBhvr>
                                    </p:animEffect>
                                    <p:anim calcmode="lin" valueType="num">
                                      <p:cBhvr>
                                        <p:cTn id="30"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0" end="0"/>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0" end="0"/>
                                            </p:txEl>
                                          </p:spTgt>
                                        </p:tgtEl>
                                        <p:attrNameLst>
                                          <p:attrName>style.visibility</p:attrName>
                                        </p:attrNameLst>
                                      </p:cBhvr>
                                      <p:to>
                                        <p:strVal val="visible"/>
                                      </p:to>
                                    </p:set>
                                    <p:animEffect transition="in" filter="fade">
                                      <p:cBhvr>
                                        <p:cTn id="34" dur="1000"/>
                                        <p:tgtEl>
                                          <p:spTgt spid="3">
                                            <p:txEl>
                                              <p:pRg st="0" end="0"/>
                                            </p:txEl>
                                          </p:spTgt>
                                        </p:tgtEl>
                                      </p:cBhvr>
                                    </p:animEffect>
                                    <p:anim calcmode="lin" valueType="num">
                                      <p:cBhvr>
                                        <p:cTn id="3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animEffect transition="in" filter="fade">
                                      <p:cBhvr>
                                        <p:cTn id="39" dur="1000"/>
                                        <p:tgtEl>
                                          <p:spTgt spid="3">
                                            <p:txEl>
                                              <p:pRg st="1" end="1"/>
                                            </p:txEl>
                                          </p:spTgt>
                                        </p:tgtEl>
                                      </p:cBhvr>
                                    </p:animEffect>
                                    <p:anim calcmode="lin" valueType="num">
                                      <p:cBhvr>
                                        <p:cTn id="4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1000"/>
                                        <p:tgtEl>
                                          <p:spTgt spid="4"/>
                                        </p:tgtEl>
                                      </p:cBhvr>
                                    </p:animEffect>
                                    <p:anim calcmode="lin" valueType="num">
                                      <p:cBhvr>
                                        <p:cTn id="47" dur="1000" fill="hold"/>
                                        <p:tgtEl>
                                          <p:spTgt spid="4"/>
                                        </p:tgtEl>
                                        <p:attrNameLst>
                                          <p:attrName>ppt_x</p:attrName>
                                        </p:attrNameLst>
                                      </p:cBhvr>
                                      <p:tavLst>
                                        <p:tav tm="0">
                                          <p:val>
                                            <p:strVal val="#ppt_x"/>
                                          </p:val>
                                        </p:tav>
                                        <p:tav tm="100000">
                                          <p:val>
                                            <p:strVal val="#ppt_x"/>
                                          </p:val>
                                        </p:tav>
                                      </p:tavLst>
                                    </p:anim>
                                    <p:anim calcmode="lin" valueType="num">
                                      <p:cBhvr>
                                        <p:cTn id="4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1000"/>
                                        <p:tgtEl>
                                          <p:spTgt spid="8"/>
                                        </p:tgtEl>
                                      </p:cBhvr>
                                    </p:animEffect>
                                    <p:anim calcmode="lin" valueType="num">
                                      <p:cBhvr>
                                        <p:cTn id="54" dur="1000" fill="hold"/>
                                        <p:tgtEl>
                                          <p:spTgt spid="8"/>
                                        </p:tgtEl>
                                        <p:attrNameLst>
                                          <p:attrName>ppt_x</p:attrName>
                                        </p:attrNameLst>
                                      </p:cBhvr>
                                      <p:tavLst>
                                        <p:tav tm="0">
                                          <p:val>
                                            <p:strVal val="#ppt_x"/>
                                          </p:val>
                                        </p:tav>
                                        <p:tav tm="100000">
                                          <p:val>
                                            <p:strVal val="#ppt_x"/>
                                          </p:val>
                                        </p:tav>
                                      </p:tavLst>
                                    </p:anim>
                                    <p:anim calcmode="lin" valueType="num">
                                      <p:cBhvr>
                                        <p:cTn id="5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fade">
                                      <p:cBhvr>
                                        <p:cTn id="60" dur="1000"/>
                                        <p:tgtEl>
                                          <p:spTgt spid="9"/>
                                        </p:tgtEl>
                                      </p:cBhvr>
                                    </p:animEffect>
                                    <p:anim calcmode="lin" valueType="num">
                                      <p:cBhvr>
                                        <p:cTn id="61" dur="1000" fill="hold"/>
                                        <p:tgtEl>
                                          <p:spTgt spid="9"/>
                                        </p:tgtEl>
                                        <p:attrNameLst>
                                          <p:attrName>ppt_x</p:attrName>
                                        </p:attrNameLst>
                                      </p:cBhvr>
                                      <p:tavLst>
                                        <p:tav tm="0">
                                          <p:val>
                                            <p:strVal val="#ppt_x"/>
                                          </p:val>
                                        </p:tav>
                                        <p:tav tm="100000">
                                          <p:val>
                                            <p:strVal val="#ppt_x"/>
                                          </p:val>
                                        </p:tav>
                                      </p:tavLst>
                                    </p:anim>
                                    <p:anim calcmode="lin" valueType="num">
                                      <p:cBhvr>
                                        <p:cTn id="6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fade">
                                      <p:cBhvr>
                                        <p:cTn id="67" dur="1000"/>
                                        <p:tgtEl>
                                          <p:spTgt spid="10"/>
                                        </p:tgtEl>
                                      </p:cBhvr>
                                    </p:animEffect>
                                    <p:anim calcmode="lin" valueType="num">
                                      <p:cBhvr>
                                        <p:cTn id="68" dur="1000" fill="hold"/>
                                        <p:tgtEl>
                                          <p:spTgt spid="10"/>
                                        </p:tgtEl>
                                        <p:attrNameLst>
                                          <p:attrName>ppt_x</p:attrName>
                                        </p:attrNameLst>
                                      </p:cBhvr>
                                      <p:tavLst>
                                        <p:tav tm="0">
                                          <p:val>
                                            <p:strVal val="#ppt_x"/>
                                          </p:val>
                                        </p:tav>
                                        <p:tav tm="100000">
                                          <p:val>
                                            <p:strVal val="#ppt_x"/>
                                          </p:val>
                                        </p:tav>
                                      </p:tavLst>
                                    </p:anim>
                                    <p:anim calcmode="lin" valueType="num">
                                      <p:cBhvr>
                                        <p:cTn id="6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4" grpId="0"/>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p:cNvSpPr>
          <p:nvPr>
            <p:ph type="title"/>
          </p:nvPr>
        </p:nvSpPr>
        <p:spPr>
          <a:xfrm>
            <a:off x="383897" y="322958"/>
            <a:ext cx="8532120" cy="756801"/>
          </a:xfrm>
        </p:spPr>
        <p:txBody>
          <a:bodyPr>
            <a:normAutofit/>
          </a:bodyPr>
          <a:lstStyle/>
          <a:p>
            <a:pPr algn="l">
              <a:defRPr/>
            </a:pPr>
            <a:r>
              <a:rPr lang="es-ES" altLang="es-ES" sz="2200" b="1" dirty="0">
                <a:solidFill>
                  <a:schemeClr val="tx1"/>
                </a:solidFill>
              </a:rPr>
              <a:t>9. </a:t>
            </a:r>
            <a:r>
              <a:rPr lang="es-ES" altLang="es-ES" sz="2200" b="1" u="sng" dirty="0">
                <a:solidFill>
                  <a:schemeClr val="tx1"/>
                </a:solidFill>
                <a:latin typeface="Arial Narrow" panose="020B0606020202030204" pitchFamily="34" charset="0"/>
              </a:rPr>
              <a:t>Rentas anuales de la unidad familiar</a:t>
            </a:r>
            <a:r>
              <a:rPr lang="es-ES" altLang="es-ES" sz="2200" b="1" dirty="0">
                <a:solidFill>
                  <a:schemeClr val="tx1"/>
                </a:solidFill>
                <a:latin typeface="Arial Narrow" panose="020B0606020202030204" pitchFamily="34" charset="0"/>
              </a:rPr>
              <a:t> (máximo 1 punto).</a:t>
            </a:r>
          </a:p>
        </p:txBody>
      </p:sp>
      <p:sp>
        <p:nvSpPr>
          <p:cNvPr id="6" name="5 Elipse"/>
          <p:cNvSpPr/>
          <p:nvPr/>
        </p:nvSpPr>
        <p:spPr>
          <a:xfrm>
            <a:off x="509451" y="2592072"/>
            <a:ext cx="8064896" cy="3186168"/>
          </a:xfrm>
          <a:prstGeom prst="ellipse">
            <a:avLst/>
          </a:prstGeom>
          <a:solidFill>
            <a:srgbClr val="FFFF66"/>
          </a:solidFill>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endParaRPr lang="es-ES" sz="1600" dirty="0">
              <a:solidFill>
                <a:schemeClr val="accent3">
                  <a:lumMod val="75000"/>
                </a:schemeClr>
              </a:solidFill>
              <a:latin typeface="Arial Narrow" panose="020B0606020202030204" pitchFamily="34" charset="0"/>
            </a:endParaRPr>
          </a:p>
          <a:p>
            <a:pPr algn="ctr" eaLnBrk="1" hangingPunct="1">
              <a:defRPr/>
            </a:pPr>
            <a:r>
              <a:rPr lang="es-ES" sz="1600" b="1" dirty="0">
                <a:solidFill>
                  <a:srgbClr val="7030A0"/>
                </a:solidFill>
                <a:latin typeface="Arial Narrow" panose="020B0606020202030204" pitchFamily="34" charset="0"/>
              </a:rPr>
              <a:t>*Si han presentado Declaración de la Renta 2022: Suma de las  casillas </a:t>
            </a:r>
            <a:r>
              <a:rPr lang="es-ES" sz="1600" b="1" dirty="0">
                <a:solidFill>
                  <a:srgbClr val="FF0000"/>
                </a:solidFill>
                <a:latin typeface="Arial Narrow" panose="020B0606020202030204" pitchFamily="34" charset="0"/>
              </a:rPr>
              <a:t>435</a:t>
            </a:r>
            <a:r>
              <a:rPr lang="es-ES" sz="1600" b="1" dirty="0">
                <a:solidFill>
                  <a:srgbClr val="7030A0"/>
                </a:solidFill>
                <a:latin typeface="Arial Narrow" panose="020B0606020202030204" pitchFamily="34" charset="0"/>
              </a:rPr>
              <a:t> (Base imponible general) y </a:t>
            </a:r>
            <a:r>
              <a:rPr lang="es-ES" sz="1600" b="1" dirty="0">
                <a:solidFill>
                  <a:srgbClr val="FF0000"/>
                </a:solidFill>
                <a:latin typeface="Arial Narrow" panose="020B0606020202030204" pitchFamily="34" charset="0"/>
              </a:rPr>
              <a:t>460</a:t>
            </a:r>
            <a:r>
              <a:rPr lang="es-ES" sz="1600" b="1" dirty="0">
                <a:solidFill>
                  <a:srgbClr val="7030A0"/>
                </a:solidFill>
                <a:latin typeface="Arial Narrow" panose="020B0606020202030204" pitchFamily="34" charset="0"/>
              </a:rPr>
              <a:t> (Base imponible del ahorro).</a:t>
            </a:r>
          </a:p>
          <a:p>
            <a:pPr algn="ctr" eaLnBrk="1" hangingPunct="1">
              <a:defRPr/>
            </a:pPr>
            <a:endParaRPr lang="es-ES" sz="1600" dirty="0">
              <a:solidFill>
                <a:srgbClr val="7030A0"/>
              </a:solidFill>
              <a:latin typeface="Arial Narrow" panose="020B0606020202030204" pitchFamily="34" charset="0"/>
            </a:endParaRPr>
          </a:p>
          <a:p>
            <a:pPr algn="ctr" eaLnBrk="1" hangingPunct="1">
              <a:defRPr/>
            </a:pPr>
            <a:r>
              <a:rPr lang="es-ES" sz="1600" b="1" dirty="0">
                <a:solidFill>
                  <a:srgbClr val="7030A0"/>
                </a:solidFill>
                <a:latin typeface="Arial Narrow" panose="020B0606020202030204" pitchFamily="34" charset="0"/>
              </a:rPr>
              <a:t>*Si no se ha presentado Declaración de la Renta en 2022: Se realizarán las siguientes operaciones en las cuantías imputadas en el Certificado Tributario de IRPF de 2022, expedido por la Agencia Tributaria: </a:t>
            </a:r>
            <a:r>
              <a:rPr lang="es-ES" sz="1600" b="1" dirty="0" err="1">
                <a:solidFill>
                  <a:srgbClr val="7030A0"/>
                </a:solidFill>
                <a:latin typeface="Arial Narrow" panose="020B0606020202030204" pitchFamily="34" charset="0"/>
              </a:rPr>
              <a:t>Rendimentos</a:t>
            </a:r>
            <a:r>
              <a:rPr lang="es-ES" sz="1600" b="1" dirty="0">
                <a:solidFill>
                  <a:srgbClr val="7030A0"/>
                </a:solidFill>
                <a:latin typeface="Arial Narrow" panose="020B0606020202030204" pitchFamily="34" charset="0"/>
              </a:rPr>
              <a:t> íntegros del trabajo + Rendimientos del capital mobiliario + Ganancias patrimoniales sometidas a retención - Gastos deducibles de estos rendimientos conforme a la normativa tributaria.</a:t>
            </a:r>
          </a:p>
          <a:p>
            <a:pPr algn="ctr" eaLnBrk="1" hangingPunct="1">
              <a:defRPr/>
            </a:pPr>
            <a:endParaRPr lang="es-ES" sz="1200" dirty="0">
              <a:solidFill>
                <a:schemeClr val="accent3">
                  <a:lumMod val="75000"/>
                </a:schemeClr>
              </a:solidFill>
              <a:latin typeface="Arial Narrow" panose="020B0606020202030204" pitchFamily="34" charset="0"/>
            </a:endParaRPr>
          </a:p>
        </p:txBody>
      </p:sp>
      <p:sp>
        <p:nvSpPr>
          <p:cNvPr id="23555" name="Rectangle 8"/>
          <p:cNvSpPr>
            <a:spLocks noChangeArrowheads="1"/>
          </p:cNvSpPr>
          <p:nvPr/>
        </p:nvSpPr>
        <p:spPr bwMode="auto">
          <a:xfrm>
            <a:off x="167782" y="1196752"/>
            <a:ext cx="874823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eaLnBrk="0" fontAlgn="base" hangingPunct="0">
              <a:spcBef>
                <a:spcPct val="0"/>
              </a:spcBef>
              <a:spcAft>
                <a:spcPct val="0"/>
              </a:spcAft>
              <a:defRPr sz="4000">
                <a:solidFill>
                  <a:schemeClr val="tx1"/>
                </a:solidFill>
                <a:latin typeface="Arial" charset="0"/>
              </a:defRPr>
            </a:lvl6pPr>
            <a:lvl7pPr marL="2971800" indent="-228600" eaLnBrk="0" fontAlgn="base" hangingPunct="0">
              <a:spcBef>
                <a:spcPct val="0"/>
              </a:spcBef>
              <a:spcAft>
                <a:spcPct val="0"/>
              </a:spcAft>
              <a:defRPr sz="4000">
                <a:solidFill>
                  <a:schemeClr val="tx1"/>
                </a:solidFill>
                <a:latin typeface="Arial" charset="0"/>
              </a:defRPr>
            </a:lvl7pPr>
            <a:lvl8pPr marL="3429000" indent="-228600" eaLnBrk="0" fontAlgn="base" hangingPunct="0">
              <a:spcBef>
                <a:spcPct val="0"/>
              </a:spcBef>
              <a:spcAft>
                <a:spcPct val="0"/>
              </a:spcAft>
              <a:defRPr sz="4000">
                <a:solidFill>
                  <a:schemeClr val="tx1"/>
                </a:solidFill>
                <a:latin typeface="Arial" charset="0"/>
              </a:defRPr>
            </a:lvl8pPr>
            <a:lvl9pPr marL="3886200" indent="-228600" eaLnBrk="0" fontAlgn="base" hangingPunct="0">
              <a:spcBef>
                <a:spcPct val="0"/>
              </a:spcBef>
              <a:spcAft>
                <a:spcPct val="0"/>
              </a:spcAft>
              <a:defRPr sz="4000">
                <a:solidFill>
                  <a:schemeClr val="tx1"/>
                </a:solidFill>
                <a:latin typeface="Arial" charset="0"/>
              </a:defRPr>
            </a:lvl9pPr>
          </a:lstStyle>
          <a:p>
            <a:pPr marL="457200" indent="-457200" eaLnBrk="1" hangingPunct="1">
              <a:buFont typeface="Arial" panose="020B0604020202020204" pitchFamily="34" charset="0"/>
              <a:buChar char="•"/>
              <a:defRPr/>
            </a:pPr>
            <a:r>
              <a:rPr lang="es-ES" altLang="es-ES" sz="1800" dirty="0">
                <a:solidFill>
                  <a:srgbClr val="5098A0"/>
                </a:solidFill>
                <a:latin typeface="Arial Narrow" panose="020B0606020202030204" pitchFamily="34" charset="0"/>
              </a:rPr>
              <a:t>Rentas </a:t>
            </a:r>
            <a:r>
              <a:rPr lang="es-ES" altLang="es-ES" sz="1800" i="1" dirty="0">
                <a:solidFill>
                  <a:srgbClr val="5098A0"/>
                </a:solidFill>
                <a:latin typeface="Arial Narrow" panose="020B0606020202030204" pitchFamily="34" charset="0"/>
              </a:rPr>
              <a:t>per cápita </a:t>
            </a:r>
            <a:r>
              <a:rPr lang="es-ES" altLang="es-ES" sz="1800" dirty="0">
                <a:solidFill>
                  <a:srgbClr val="5098A0"/>
                </a:solidFill>
                <a:latin typeface="Arial Narrow" panose="020B0606020202030204" pitchFamily="34" charset="0"/>
              </a:rPr>
              <a:t>igual o inferior al IPREM 2022 (8.106,28 €/año): </a:t>
            </a:r>
            <a:r>
              <a:rPr lang="es-ES" altLang="es-ES" sz="1800" b="1" dirty="0">
                <a:latin typeface="Arial Narrow" panose="020B0606020202030204" pitchFamily="34" charset="0"/>
              </a:rPr>
              <a:t>1 punto</a:t>
            </a:r>
            <a:r>
              <a:rPr lang="es-ES" altLang="es-ES" sz="1800" dirty="0">
                <a:latin typeface="Arial Narrow" panose="020B0606020202030204" pitchFamily="34" charset="0"/>
              </a:rPr>
              <a:t>.</a:t>
            </a:r>
          </a:p>
          <a:p>
            <a:pPr marL="457200" indent="-457200" eaLnBrk="1" hangingPunct="1">
              <a:buFont typeface="Arial" panose="020B0604020202020204" pitchFamily="34" charset="0"/>
              <a:buChar char="•"/>
              <a:defRPr/>
            </a:pPr>
            <a:r>
              <a:rPr lang="es-ES" altLang="es-ES" sz="1800" dirty="0">
                <a:solidFill>
                  <a:srgbClr val="5098A0"/>
                </a:solidFill>
                <a:latin typeface="Arial Narrow" panose="020B0606020202030204" pitchFamily="34" charset="0"/>
              </a:rPr>
              <a:t>Rentas </a:t>
            </a:r>
            <a:r>
              <a:rPr lang="es-ES" altLang="es-ES" sz="1800" i="1" dirty="0">
                <a:solidFill>
                  <a:srgbClr val="5098A0"/>
                </a:solidFill>
                <a:latin typeface="Arial Narrow" panose="020B0606020202030204" pitchFamily="34" charset="0"/>
              </a:rPr>
              <a:t>per cápita </a:t>
            </a:r>
            <a:r>
              <a:rPr lang="es-ES" altLang="es-ES" sz="1800" dirty="0">
                <a:solidFill>
                  <a:srgbClr val="5098A0"/>
                </a:solidFill>
                <a:latin typeface="Arial Narrow" panose="020B0606020202030204" pitchFamily="34" charset="0"/>
              </a:rPr>
              <a:t>que no superen el doble del IPREM 2022 (16.212,56 €/año): </a:t>
            </a:r>
            <a:r>
              <a:rPr lang="es-ES" altLang="es-ES" sz="1800" b="1" dirty="0">
                <a:latin typeface="Arial Narrow" panose="020B0606020202030204" pitchFamily="34" charset="0"/>
              </a:rPr>
              <a:t>0,5 punto</a:t>
            </a:r>
            <a:r>
              <a:rPr lang="es-ES" altLang="es-ES" sz="1800" dirty="0">
                <a:latin typeface="Arial Narrow" panose="020B0606020202030204" pitchFamily="34" charset="0"/>
              </a:rPr>
              <a:t>.</a:t>
            </a:r>
          </a:p>
          <a:p>
            <a:pPr marL="457200" indent="-457200" eaLnBrk="1" hangingPunct="1">
              <a:buFont typeface="Arial" panose="020B0604020202020204" pitchFamily="34" charset="0"/>
              <a:buChar char="•"/>
              <a:defRPr/>
            </a:pPr>
            <a:r>
              <a:rPr lang="es-ES" altLang="es-ES" sz="1800" dirty="0">
                <a:solidFill>
                  <a:srgbClr val="5098A0"/>
                </a:solidFill>
                <a:latin typeface="Arial Narrow" panose="020B0606020202030204" pitchFamily="34" charset="0"/>
              </a:rPr>
              <a:t>Rentas </a:t>
            </a:r>
            <a:r>
              <a:rPr lang="es-ES" altLang="es-ES" sz="1800" i="1" dirty="0">
                <a:solidFill>
                  <a:srgbClr val="5098A0"/>
                </a:solidFill>
                <a:latin typeface="Arial Narrow" panose="020B0606020202030204" pitchFamily="34" charset="0"/>
              </a:rPr>
              <a:t>per cápita </a:t>
            </a:r>
            <a:r>
              <a:rPr lang="es-ES" altLang="es-ES" sz="1800" dirty="0">
                <a:solidFill>
                  <a:srgbClr val="5098A0"/>
                </a:solidFill>
                <a:latin typeface="Arial Narrow" panose="020B0606020202030204" pitchFamily="34" charset="0"/>
              </a:rPr>
              <a:t>superior al doble del IPREM 2022: </a:t>
            </a:r>
            <a:r>
              <a:rPr lang="es-ES" altLang="es-ES" sz="1800" b="1" dirty="0">
                <a:latin typeface="Arial Narrow" panose="020B0606020202030204" pitchFamily="34" charset="0"/>
              </a:rPr>
              <a:t>0 puntos</a:t>
            </a:r>
            <a:r>
              <a:rPr lang="es-ES" altLang="es-ES" sz="1800" dirty="0">
                <a:latin typeface="Arial Narrow" panose="020B0606020202030204" pitchFamily="34" charset="0"/>
              </a:rPr>
              <a:t>.</a:t>
            </a:r>
          </a:p>
        </p:txBody>
      </p:sp>
      <p:pic>
        <p:nvPicPr>
          <p:cNvPr id="7" name="Imagen 6">
            <a:extLst>
              <a:ext uri="{FF2B5EF4-FFF2-40B4-BE49-F238E27FC236}">
                <a16:creationId xmlns:a16="http://schemas.microsoft.com/office/drawing/2014/main" id="{27E07A1E-F2FE-4E13-91FE-1D4A724BE47E}"/>
              </a:ext>
            </a:extLst>
          </p:cNvPr>
          <p:cNvPicPr>
            <a:picLocks noChangeAspect="1"/>
          </p:cNvPicPr>
          <p:nvPr/>
        </p:nvPicPr>
        <p:blipFill>
          <a:blip r:embed="rId2"/>
          <a:stretch>
            <a:fillRect/>
          </a:stretch>
        </p:blipFill>
        <p:spPr>
          <a:xfrm>
            <a:off x="0" y="5783048"/>
            <a:ext cx="767795" cy="1074952"/>
          </a:xfrm>
          <a:prstGeom prst="rect">
            <a:avLst/>
          </a:prstGeom>
        </p:spPr>
      </p:pic>
    </p:spTree>
  </p:cSld>
  <p:clrMapOvr>
    <a:masterClrMapping/>
  </p:clrMapOvr>
  <p:transition spd="slow">
    <p:pull dir="l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a:xfrm>
            <a:off x="323689" y="548679"/>
            <a:ext cx="8785225" cy="1143000"/>
          </a:xfrm>
        </p:spPr>
        <p:txBody>
          <a:bodyPr/>
          <a:lstStyle/>
          <a:p>
            <a:pPr algn="l">
              <a:defRPr/>
            </a:pPr>
            <a:r>
              <a:rPr lang="es-ES" altLang="es-ES" sz="3200" b="1" dirty="0">
                <a:solidFill>
                  <a:schemeClr val="tx1"/>
                </a:solidFill>
              </a:rPr>
              <a:t>7. </a:t>
            </a:r>
            <a:r>
              <a:rPr lang="es-ES" altLang="es-ES" sz="3200" b="1" u="sng" dirty="0">
                <a:solidFill>
                  <a:schemeClr val="tx1"/>
                </a:solidFill>
              </a:rPr>
              <a:t>Expediente académico</a:t>
            </a:r>
            <a:br>
              <a:rPr lang="es-ES" altLang="es-ES" sz="3200" b="1" u="sng" dirty="0">
                <a:solidFill>
                  <a:srgbClr val="002060"/>
                </a:solidFill>
              </a:rPr>
            </a:br>
            <a:r>
              <a:rPr lang="es-ES" altLang="es-ES" sz="3200" b="1" dirty="0">
                <a:solidFill>
                  <a:srgbClr val="C00000"/>
                </a:solidFill>
              </a:rPr>
              <a:t>(Solo para Bachillerato)</a:t>
            </a:r>
          </a:p>
        </p:txBody>
      </p:sp>
      <p:sp>
        <p:nvSpPr>
          <p:cNvPr id="16387" name="Rectangle 3"/>
          <p:cNvSpPr>
            <a:spLocks noGrp="1"/>
          </p:cNvSpPr>
          <p:nvPr>
            <p:ph idx="1"/>
          </p:nvPr>
        </p:nvSpPr>
        <p:spPr>
          <a:xfrm>
            <a:off x="755576" y="3356993"/>
            <a:ext cx="6767513" cy="2952328"/>
          </a:xfrm>
        </p:spPr>
        <p:txBody>
          <a:bodyPr/>
          <a:lstStyle/>
          <a:p>
            <a:pPr algn="just">
              <a:buClr>
                <a:srgbClr val="42A9AE"/>
              </a:buClr>
              <a:buFont typeface="Arial" charset="0"/>
              <a:buChar char="•"/>
              <a:defRPr/>
            </a:pPr>
            <a:r>
              <a:rPr lang="es-ES" altLang="es-ES" sz="2800" dirty="0">
                <a:solidFill>
                  <a:srgbClr val="5098A0"/>
                </a:solidFill>
                <a:latin typeface="Arial Narrow" panose="020B0606020202030204" pitchFamily="34" charset="0"/>
              </a:rPr>
              <a:t>Nota media entre 5 y 5,99: </a:t>
            </a:r>
            <a:r>
              <a:rPr lang="es-ES" altLang="es-ES" sz="2800" dirty="0">
                <a:latin typeface="Arial Narrow" panose="020B0606020202030204" pitchFamily="34" charset="0"/>
              </a:rPr>
              <a:t>1 punto.</a:t>
            </a:r>
          </a:p>
          <a:p>
            <a:pPr algn="just">
              <a:buClr>
                <a:srgbClr val="42A9AE"/>
              </a:buClr>
              <a:buFont typeface="Arial" charset="0"/>
              <a:buChar char="•"/>
              <a:defRPr/>
            </a:pPr>
            <a:r>
              <a:rPr lang="es-ES" altLang="es-ES" sz="2800" dirty="0">
                <a:solidFill>
                  <a:srgbClr val="5098A0"/>
                </a:solidFill>
                <a:latin typeface="Arial Narrow" panose="020B0606020202030204" pitchFamily="34" charset="0"/>
              </a:rPr>
              <a:t>Nota media entre 6 y 6,99: </a:t>
            </a:r>
            <a:r>
              <a:rPr lang="es-ES" altLang="es-ES" sz="2800" dirty="0">
                <a:latin typeface="Arial Narrow" panose="020B0606020202030204" pitchFamily="34" charset="0"/>
              </a:rPr>
              <a:t>2 puntos.</a:t>
            </a:r>
          </a:p>
          <a:p>
            <a:pPr algn="just">
              <a:buClr>
                <a:srgbClr val="42A9AE"/>
              </a:buClr>
              <a:buFont typeface="Arial" charset="0"/>
              <a:buChar char="•"/>
              <a:defRPr/>
            </a:pPr>
            <a:r>
              <a:rPr lang="es-ES" altLang="es-ES" sz="2800" dirty="0">
                <a:solidFill>
                  <a:srgbClr val="5098A0"/>
                </a:solidFill>
                <a:latin typeface="Arial Narrow" panose="020B0606020202030204" pitchFamily="34" charset="0"/>
              </a:rPr>
              <a:t>Nota media entre 7 y 7,99: </a:t>
            </a:r>
            <a:r>
              <a:rPr lang="es-ES" altLang="es-ES" sz="2800" dirty="0">
                <a:latin typeface="Arial Narrow" panose="020B0606020202030204" pitchFamily="34" charset="0"/>
              </a:rPr>
              <a:t>3 puntos</a:t>
            </a:r>
            <a:r>
              <a:rPr lang="es-ES" altLang="es-ES" sz="2800" dirty="0">
                <a:solidFill>
                  <a:srgbClr val="5098A0"/>
                </a:solidFill>
                <a:latin typeface="Arial Narrow" panose="020B0606020202030204" pitchFamily="34" charset="0"/>
              </a:rPr>
              <a:t>.</a:t>
            </a:r>
          </a:p>
          <a:p>
            <a:pPr algn="just">
              <a:buClr>
                <a:srgbClr val="42A9AE"/>
              </a:buClr>
              <a:buFont typeface="Arial" charset="0"/>
              <a:buChar char="•"/>
              <a:defRPr/>
            </a:pPr>
            <a:r>
              <a:rPr lang="es-ES" altLang="es-ES" sz="2800" dirty="0">
                <a:solidFill>
                  <a:srgbClr val="5098A0"/>
                </a:solidFill>
                <a:latin typeface="Arial Narrow" panose="020B0606020202030204" pitchFamily="34" charset="0"/>
              </a:rPr>
              <a:t>Nota media entre 8 y 8,99: </a:t>
            </a:r>
            <a:r>
              <a:rPr lang="es-ES" altLang="es-ES" sz="2800" dirty="0">
                <a:latin typeface="Arial Narrow" panose="020B0606020202030204" pitchFamily="34" charset="0"/>
              </a:rPr>
              <a:t>4 puntos.</a:t>
            </a:r>
          </a:p>
          <a:p>
            <a:pPr algn="just">
              <a:buClr>
                <a:srgbClr val="42A9AE"/>
              </a:buClr>
              <a:buFont typeface="Arial" charset="0"/>
              <a:buChar char="•"/>
              <a:defRPr/>
            </a:pPr>
            <a:r>
              <a:rPr lang="es-ES" altLang="es-ES" sz="2800" dirty="0">
                <a:solidFill>
                  <a:srgbClr val="5098A0"/>
                </a:solidFill>
                <a:latin typeface="Arial Narrow" panose="020B0606020202030204" pitchFamily="34" charset="0"/>
              </a:rPr>
              <a:t>Nota media entre 9 y 10: </a:t>
            </a:r>
            <a:r>
              <a:rPr lang="es-ES" altLang="es-ES" sz="2800" dirty="0">
                <a:latin typeface="Arial Narrow" panose="020B0606020202030204" pitchFamily="34" charset="0"/>
              </a:rPr>
              <a:t>5 puntos.</a:t>
            </a:r>
          </a:p>
        </p:txBody>
      </p:sp>
      <p:sp>
        <p:nvSpPr>
          <p:cNvPr id="16389" name="Text Box 7"/>
          <p:cNvSpPr txBox="1">
            <a:spLocks noChangeArrowheads="1"/>
          </p:cNvSpPr>
          <p:nvPr/>
        </p:nvSpPr>
        <p:spPr bwMode="auto">
          <a:xfrm>
            <a:off x="323689" y="1700443"/>
            <a:ext cx="8496622" cy="830997"/>
          </a:xfrm>
          <a:prstGeom prst="rect">
            <a:avLst/>
          </a:prstGeom>
          <a:solidFill>
            <a:schemeClr val="accent2"/>
          </a:solidFill>
          <a:ln>
            <a:headEnd/>
            <a:tailEnd/>
          </a:ln>
        </p:spPr>
        <p:style>
          <a:lnRef idx="0">
            <a:schemeClr val="accent4"/>
          </a:lnRef>
          <a:fillRef idx="3">
            <a:schemeClr val="accent4"/>
          </a:fillRef>
          <a:effectRef idx="3">
            <a:schemeClr val="accent4"/>
          </a:effectRef>
          <a:fontRef idx="minor">
            <a:schemeClr val="lt1"/>
          </a:fontRef>
        </p:style>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defRPr/>
            </a:pPr>
            <a:r>
              <a:rPr lang="es-ES" altLang="es-ES" sz="4000" b="1" dirty="0">
                <a:solidFill>
                  <a:schemeClr val="bg1"/>
                </a:solidFill>
                <a:latin typeface="+mj-lt"/>
                <a:ea typeface="+mj-ea"/>
                <a:cs typeface="+mj-cs"/>
              </a:rPr>
              <a:t>Nota media de 1º a 3º de </a:t>
            </a:r>
            <a:r>
              <a:rPr lang="es-ES" altLang="es-ES" sz="4800" b="1" dirty="0">
                <a:solidFill>
                  <a:schemeClr val="bg1"/>
                </a:solidFill>
                <a:latin typeface="+mj-lt"/>
                <a:ea typeface="+mj-ea"/>
                <a:cs typeface="+mj-cs"/>
              </a:rPr>
              <a:t>ESO </a:t>
            </a:r>
          </a:p>
        </p:txBody>
      </p:sp>
      <p:pic>
        <p:nvPicPr>
          <p:cNvPr id="5" name="Imagen 4">
            <a:extLst>
              <a:ext uri="{FF2B5EF4-FFF2-40B4-BE49-F238E27FC236}">
                <a16:creationId xmlns:a16="http://schemas.microsoft.com/office/drawing/2014/main" id="{6496587F-2E49-425C-9D98-9DCD6F999F54}"/>
              </a:ext>
            </a:extLst>
          </p:cNvPr>
          <p:cNvPicPr>
            <a:picLocks noChangeAspect="1"/>
          </p:cNvPicPr>
          <p:nvPr/>
        </p:nvPicPr>
        <p:blipFill>
          <a:blip r:embed="rId2"/>
          <a:stretch>
            <a:fillRect/>
          </a:stretch>
        </p:blipFill>
        <p:spPr>
          <a:xfrm>
            <a:off x="8244408" y="188640"/>
            <a:ext cx="767795" cy="1074952"/>
          </a:xfrm>
          <a:prstGeom prst="rect">
            <a:avLst/>
          </a:prstGeom>
        </p:spPr>
      </p:pic>
      <p:sp>
        <p:nvSpPr>
          <p:cNvPr id="2" name="CuadroTexto 1">
            <a:extLst>
              <a:ext uri="{FF2B5EF4-FFF2-40B4-BE49-F238E27FC236}">
                <a16:creationId xmlns:a16="http://schemas.microsoft.com/office/drawing/2014/main" id="{55BCE785-0F08-4635-87A9-A4AEC9A78138}"/>
              </a:ext>
            </a:extLst>
          </p:cNvPr>
          <p:cNvSpPr txBox="1"/>
          <p:nvPr/>
        </p:nvSpPr>
        <p:spPr>
          <a:xfrm>
            <a:off x="323688" y="2708920"/>
            <a:ext cx="8568791" cy="646331"/>
          </a:xfrm>
          <a:prstGeom prst="rect">
            <a:avLst/>
          </a:prstGeom>
          <a:noFill/>
        </p:spPr>
        <p:txBody>
          <a:bodyPr wrap="square" rtlCol="0">
            <a:spAutoFit/>
          </a:bodyPr>
          <a:lstStyle/>
          <a:p>
            <a:pPr algn="ctr"/>
            <a:r>
              <a:rPr lang="es-ES" altLang="es-ES" b="1" dirty="0">
                <a:latin typeface="Arial Narrow" panose="020B0606020202030204" pitchFamily="34" charset="0"/>
                <a:cs typeface="Times New Roman" pitchFamily="18" charset="0"/>
              </a:rPr>
              <a:t>Orden 6/2024 de modificación de la Orden 12/2022</a:t>
            </a:r>
            <a:r>
              <a:rPr lang="es-ES" altLang="es-ES" dirty="0">
                <a:solidFill>
                  <a:srgbClr val="FF0000"/>
                </a:solidFill>
                <a:latin typeface="Arial Narrow" panose="020B0606020202030204" pitchFamily="34" charset="0"/>
                <a:cs typeface="Times New Roman" pitchFamily="18" charset="0"/>
              </a:rPr>
              <a:t> </a:t>
            </a:r>
            <a:endParaRPr lang="es-ES" altLang="es-ES" dirty="0">
              <a:solidFill>
                <a:srgbClr val="42A9AE"/>
              </a:solidFill>
              <a:latin typeface="Arial Narrow" panose="020B0606020202030204" pitchFamily="34" charset="0"/>
              <a:cs typeface="Times New Roman" pitchFamily="18" charset="0"/>
            </a:endParaRPr>
          </a:p>
          <a:p>
            <a:endParaRPr lang="es-ES" dirty="0"/>
          </a:p>
        </p:txBody>
      </p:sp>
    </p:spTree>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389"/>
                                        </p:tgtEl>
                                        <p:attrNameLst>
                                          <p:attrName>style.visibility</p:attrName>
                                        </p:attrNameLst>
                                      </p:cBhvr>
                                      <p:to>
                                        <p:strVal val="visible"/>
                                      </p:to>
                                    </p:set>
                                    <p:animEffect transition="in" filter="fade">
                                      <p:cBhvr>
                                        <p:cTn id="7" dur="1000"/>
                                        <p:tgtEl>
                                          <p:spTgt spid="16389"/>
                                        </p:tgtEl>
                                      </p:cBhvr>
                                    </p:animEffect>
                                    <p:anim calcmode="lin" valueType="num">
                                      <p:cBhvr>
                                        <p:cTn id="8" dur="1000" fill="hold"/>
                                        <p:tgtEl>
                                          <p:spTgt spid="16389"/>
                                        </p:tgtEl>
                                        <p:attrNameLst>
                                          <p:attrName>ppt_x</p:attrName>
                                        </p:attrNameLst>
                                      </p:cBhvr>
                                      <p:tavLst>
                                        <p:tav tm="0">
                                          <p:val>
                                            <p:strVal val="#ppt_x"/>
                                          </p:val>
                                        </p:tav>
                                        <p:tav tm="100000">
                                          <p:val>
                                            <p:strVal val="#ppt_x"/>
                                          </p:val>
                                        </p:tav>
                                      </p:tavLst>
                                    </p:anim>
                                    <p:anim calcmode="lin" valueType="num">
                                      <p:cBhvr>
                                        <p:cTn id="9" dur="1000" fill="hold"/>
                                        <p:tgtEl>
                                          <p:spTgt spid="1638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387">
                                            <p:txEl>
                                              <p:pRg st="0" end="0"/>
                                            </p:txEl>
                                          </p:spTgt>
                                        </p:tgtEl>
                                        <p:attrNameLst>
                                          <p:attrName>style.visibility</p:attrName>
                                        </p:attrNameLst>
                                      </p:cBhvr>
                                      <p:to>
                                        <p:strVal val="visible"/>
                                      </p:to>
                                    </p:set>
                                    <p:animEffect transition="in" filter="fade">
                                      <p:cBhvr>
                                        <p:cTn id="14" dur="1000"/>
                                        <p:tgtEl>
                                          <p:spTgt spid="16387">
                                            <p:txEl>
                                              <p:pRg st="0" end="0"/>
                                            </p:txEl>
                                          </p:spTgt>
                                        </p:tgtEl>
                                      </p:cBhvr>
                                    </p:animEffect>
                                    <p:anim calcmode="lin" valueType="num">
                                      <p:cBhvr>
                                        <p:cTn id="15" dur="10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6387">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6387">
                                            <p:txEl>
                                              <p:pRg st="1" end="1"/>
                                            </p:txEl>
                                          </p:spTgt>
                                        </p:tgtEl>
                                        <p:attrNameLst>
                                          <p:attrName>style.visibility</p:attrName>
                                        </p:attrNameLst>
                                      </p:cBhvr>
                                      <p:to>
                                        <p:strVal val="visible"/>
                                      </p:to>
                                    </p:set>
                                    <p:animEffect transition="in" filter="fade">
                                      <p:cBhvr>
                                        <p:cTn id="19" dur="1000"/>
                                        <p:tgtEl>
                                          <p:spTgt spid="16387">
                                            <p:txEl>
                                              <p:pRg st="1" end="1"/>
                                            </p:txEl>
                                          </p:spTgt>
                                        </p:tgtEl>
                                      </p:cBhvr>
                                    </p:animEffect>
                                    <p:anim calcmode="lin" valueType="num">
                                      <p:cBhvr>
                                        <p:cTn id="20" dur="10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6387">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6387">
                                            <p:txEl>
                                              <p:pRg st="2" end="2"/>
                                            </p:txEl>
                                          </p:spTgt>
                                        </p:tgtEl>
                                        <p:attrNameLst>
                                          <p:attrName>style.visibility</p:attrName>
                                        </p:attrNameLst>
                                      </p:cBhvr>
                                      <p:to>
                                        <p:strVal val="visible"/>
                                      </p:to>
                                    </p:set>
                                    <p:animEffect transition="in" filter="fade">
                                      <p:cBhvr>
                                        <p:cTn id="24" dur="1000"/>
                                        <p:tgtEl>
                                          <p:spTgt spid="16387">
                                            <p:txEl>
                                              <p:pRg st="2" end="2"/>
                                            </p:txEl>
                                          </p:spTgt>
                                        </p:tgtEl>
                                      </p:cBhvr>
                                    </p:animEffect>
                                    <p:anim calcmode="lin" valueType="num">
                                      <p:cBhvr>
                                        <p:cTn id="25" dur="10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16387">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6387">
                                            <p:txEl>
                                              <p:pRg st="3" end="3"/>
                                            </p:txEl>
                                          </p:spTgt>
                                        </p:tgtEl>
                                        <p:attrNameLst>
                                          <p:attrName>style.visibility</p:attrName>
                                        </p:attrNameLst>
                                      </p:cBhvr>
                                      <p:to>
                                        <p:strVal val="visible"/>
                                      </p:to>
                                    </p:set>
                                    <p:animEffect transition="in" filter="fade">
                                      <p:cBhvr>
                                        <p:cTn id="29" dur="1000"/>
                                        <p:tgtEl>
                                          <p:spTgt spid="16387">
                                            <p:txEl>
                                              <p:pRg st="3" end="3"/>
                                            </p:txEl>
                                          </p:spTgt>
                                        </p:tgtEl>
                                      </p:cBhvr>
                                    </p:animEffect>
                                    <p:anim calcmode="lin" valueType="num">
                                      <p:cBhvr>
                                        <p:cTn id="30" dur="10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16387">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6387">
                                            <p:txEl>
                                              <p:pRg st="4" end="4"/>
                                            </p:txEl>
                                          </p:spTgt>
                                        </p:tgtEl>
                                        <p:attrNameLst>
                                          <p:attrName>style.visibility</p:attrName>
                                        </p:attrNameLst>
                                      </p:cBhvr>
                                      <p:to>
                                        <p:strVal val="visible"/>
                                      </p:to>
                                    </p:set>
                                    <p:animEffect transition="in" filter="fade">
                                      <p:cBhvr>
                                        <p:cTn id="34" dur="1000"/>
                                        <p:tgtEl>
                                          <p:spTgt spid="16387">
                                            <p:txEl>
                                              <p:pRg st="4" end="4"/>
                                            </p:txEl>
                                          </p:spTgt>
                                        </p:tgtEl>
                                      </p:cBhvr>
                                    </p:animEffect>
                                    <p:anim calcmode="lin" valueType="num">
                                      <p:cBhvr>
                                        <p:cTn id="35" dur="10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1638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a:xfrm>
            <a:off x="899592" y="425404"/>
            <a:ext cx="7443866" cy="720079"/>
          </a:xfrm>
          <a:noFill/>
        </p:spPr>
        <p:txBody>
          <a:bodyPr>
            <a:normAutofit fontScale="90000"/>
          </a:bodyPr>
          <a:lstStyle/>
          <a:p>
            <a:pPr algn="ctr">
              <a:defRPr/>
            </a:pPr>
            <a:r>
              <a:rPr lang="es-ES" altLang="es-ES" sz="3600" b="1" dirty="0">
                <a:solidFill>
                  <a:schemeClr val="tx1"/>
                </a:solidFill>
              </a:rPr>
              <a:t>CRITERIOS DE DESEMPATE</a:t>
            </a:r>
            <a:br>
              <a:rPr lang="es-ES" altLang="es-ES" sz="4800" b="1" dirty="0">
                <a:solidFill>
                  <a:srgbClr val="5098A0"/>
                </a:solidFill>
              </a:rPr>
            </a:br>
            <a:endParaRPr lang="es-ES" altLang="es-ES" sz="2200" b="1" dirty="0">
              <a:solidFill>
                <a:srgbClr val="5098A0"/>
              </a:solidFill>
            </a:endParaRPr>
          </a:p>
        </p:txBody>
      </p:sp>
      <p:sp>
        <p:nvSpPr>
          <p:cNvPr id="17411" name="Rectangle 3"/>
          <p:cNvSpPr>
            <a:spLocks noGrp="1"/>
          </p:cNvSpPr>
          <p:nvPr>
            <p:ph idx="1"/>
          </p:nvPr>
        </p:nvSpPr>
        <p:spPr>
          <a:xfrm>
            <a:off x="107505" y="1145483"/>
            <a:ext cx="8712967" cy="5019821"/>
          </a:xfrm>
        </p:spPr>
        <p:txBody>
          <a:bodyPr>
            <a:normAutofit fontScale="77500" lnSpcReduction="20000"/>
          </a:bodyPr>
          <a:lstStyle/>
          <a:p>
            <a:pPr marL="0" indent="0" algn="ctr">
              <a:lnSpc>
                <a:spcPct val="90000"/>
              </a:lnSpc>
              <a:buNone/>
              <a:defRPr/>
            </a:pPr>
            <a:r>
              <a:rPr lang="es-ES" altLang="es-ES" sz="2200" b="1" dirty="0">
                <a:solidFill>
                  <a:srgbClr val="002060"/>
                </a:solidFill>
                <a:latin typeface="Arial Narrow" panose="020B0606020202030204" pitchFamily="34" charset="0"/>
              </a:rPr>
              <a:t>	</a:t>
            </a:r>
            <a:r>
              <a:rPr lang="es-ES" altLang="es-ES" sz="2200" b="1" dirty="0">
                <a:solidFill>
                  <a:srgbClr val="5098A0"/>
                </a:solidFill>
                <a:latin typeface="Arial Narrow" panose="020B0606020202030204" pitchFamily="34" charset="0"/>
              </a:rPr>
              <a:t>A IGUALDAD DE PUNTOS, EL LISTADO SE ORDENA POR MAYOR PUNTUACIÓN:</a:t>
            </a:r>
          </a:p>
          <a:p>
            <a:pPr marL="0" indent="0">
              <a:lnSpc>
                <a:spcPct val="90000"/>
              </a:lnSpc>
              <a:buNone/>
              <a:defRPr/>
            </a:pPr>
            <a:endParaRPr lang="es-ES" altLang="es-ES" sz="2200" b="1" dirty="0">
              <a:solidFill>
                <a:srgbClr val="002060"/>
              </a:solidFill>
              <a:latin typeface="Arial Narrow" panose="020B0606020202030204" pitchFamily="34" charset="0"/>
            </a:endParaRPr>
          </a:p>
          <a:p>
            <a:pPr marL="0" indent="0" algn="just">
              <a:lnSpc>
                <a:spcPct val="90000"/>
              </a:lnSpc>
              <a:buNone/>
              <a:defRPr/>
            </a:pPr>
            <a:r>
              <a:rPr lang="es-ES" altLang="es-ES" sz="2200" b="1" dirty="0">
                <a:solidFill>
                  <a:srgbClr val="002060"/>
                </a:solidFill>
                <a:latin typeface="Arial Narrow" panose="020B0606020202030204" pitchFamily="34" charset="0"/>
              </a:rPr>
              <a:t>	</a:t>
            </a:r>
            <a:r>
              <a:rPr lang="es-ES" altLang="es-ES" sz="2200" dirty="0">
                <a:solidFill>
                  <a:srgbClr val="5098A0"/>
                </a:solidFill>
                <a:latin typeface="Arial Narrow" panose="020B0606020202030204" pitchFamily="34" charset="0"/>
              </a:rPr>
              <a:t>1º - Hermanos/as matriculados en el centro.</a:t>
            </a:r>
          </a:p>
          <a:p>
            <a:pPr marL="0" indent="0" algn="just">
              <a:lnSpc>
                <a:spcPct val="90000"/>
              </a:lnSpc>
              <a:buNone/>
              <a:defRPr/>
            </a:pPr>
            <a:r>
              <a:rPr lang="es-ES" altLang="es-ES" sz="2200" dirty="0">
                <a:solidFill>
                  <a:srgbClr val="5098A0"/>
                </a:solidFill>
                <a:latin typeface="Arial Narrow" panose="020B0606020202030204" pitchFamily="34" charset="0"/>
              </a:rPr>
              <a:t>	2º - Proximidad al centro del domicilio familiar, o del lugar de trabajo.</a:t>
            </a:r>
          </a:p>
          <a:p>
            <a:pPr marL="0" indent="0" algn="just">
              <a:lnSpc>
                <a:spcPct val="90000"/>
              </a:lnSpc>
              <a:buNone/>
              <a:defRPr/>
            </a:pPr>
            <a:r>
              <a:rPr lang="es-ES" altLang="es-ES" sz="2200" dirty="0">
                <a:solidFill>
                  <a:srgbClr val="5098A0"/>
                </a:solidFill>
                <a:latin typeface="Arial Narrow" panose="020B0606020202030204" pitchFamily="34" charset="0"/>
              </a:rPr>
              <a:t>	3º - Existencia de padres, madres, tutores o tutoras legales que trabajen en el centro.</a:t>
            </a:r>
          </a:p>
          <a:p>
            <a:pPr marL="0" indent="0">
              <a:lnSpc>
                <a:spcPct val="90000"/>
              </a:lnSpc>
              <a:buNone/>
              <a:defRPr/>
            </a:pPr>
            <a:r>
              <a:rPr lang="es-ES" altLang="es-ES" sz="2200" dirty="0">
                <a:solidFill>
                  <a:srgbClr val="5098A0"/>
                </a:solidFill>
                <a:latin typeface="Arial Narrow" panose="020B0606020202030204" pitchFamily="34" charset="0"/>
              </a:rPr>
              <a:t>	4º - Discapacidad en el alumno, alumna, padres, madres, tutores o tutoras legales, hermanos/as</a:t>
            </a:r>
          </a:p>
          <a:p>
            <a:pPr marL="0" indent="0">
              <a:lnSpc>
                <a:spcPct val="90000"/>
              </a:lnSpc>
              <a:buNone/>
              <a:defRPr/>
            </a:pPr>
            <a:r>
              <a:rPr lang="es-ES" altLang="es-ES" sz="2200" dirty="0">
                <a:solidFill>
                  <a:srgbClr val="5098A0"/>
                </a:solidFill>
                <a:latin typeface="Arial Narrow" panose="020B0606020202030204" pitchFamily="34" charset="0"/>
              </a:rPr>
              <a:t> 	5º - Situación de acogimiento familiar del alumno o alumna.</a:t>
            </a:r>
          </a:p>
          <a:p>
            <a:pPr marL="0" indent="0">
              <a:lnSpc>
                <a:spcPct val="90000"/>
              </a:lnSpc>
              <a:buNone/>
              <a:defRPr/>
            </a:pPr>
            <a:r>
              <a:rPr lang="es-ES" altLang="es-ES" sz="2200" dirty="0">
                <a:solidFill>
                  <a:srgbClr val="5098A0"/>
                </a:solidFill>
                <a:latin typeface="Arial Narrow" panose="020B0606020202030204" pitchFamily="34" charset="0"/>
              </a:rPr>
              <a:t>	6º - Condición de víctima de violencia de género o de terrorismo.</a:t>
            </a:r>
          </a:p>
          <a:p>
            <a:pPr marL="0" indent="0">
              <a:lnSpc>
                <a:spcPct val="90000"/>
              </a:lnSpc>
              <a:buNone/>
              <a:defRPr/>
            </a:pPr>
            <a:r>
              <a:rPr lang="es-ES" altLang="es-ES" sz="2200" dirty="0">
                <a:solidFill>
                  <a:srgbClr val="5098A0"/>
                </a:solidFill>
                <a:latin typeface="Arial Narrow" panose="020B0606020202030204" pitchFamily="34" charset="0"/>
              </a:rPr>
              <a:t>	7º - Alumnado nacido en parto múltiple.</a:t>
            </a:r>
          </a:p>
          <a:p>
            <a:pPr marL="0" indent="0">
              <a:lnSpc>
                <a:spcPct val="90000"/>
              </a:lnSpc>
              <a:buNone/>
              <a:defRPr/>
            </a:pPr>
            <a:r>
              <a:rPr lang="es-ES" altLang="es-ES" sz="2200" dirty="0">
                <a:solidFill>
                  <a:srgbClr val="5098A0"/>
                </a:solidFill>
                <a:latin typeface="Arial Narrow" panose="020B0606020202030204" pitchFamily="34" charset="0"/>
              </a:rPr>
              <a:t>	8º - Condición legal de familia numerosa.</a:t>
            </a:r>
          </a:p>
          <a:p>
            <a:pPr marL="0" indent="0">
              <a:lnSpc>
                <a:spcPct val="90000"/>
              </a:lnSpc>
              <a:buNone/>
              <a:defRPr/>
            </a:pPr>
            <a:r>
              <a:rPr lang="es-ES" altLang="es-ES" sz="2200" dirty="0">
                <a:solidFill>
                  <a:srgbClr val="5098A0"/>
                </a:solidFill>
                <a:latin typeface="Arial Narrow" panose="020B0606020202030204" pitchFamily="34" charset="0"/>
              </a:rPr>
              <a:t>	9º - Condición legal de familia monoparental.</a:t>
            </a:r>
          </a:p>
          <a:p>
            <a:pPr marL="0" indent="0">
              <a:lnSpc>
                <a:spcPct val="90000"/>
              </a:lnSpc>
              <a:buNone/>
              <a:defRPr/>
            </a:pPr>
            <a:r>
              <a:rPr lang="es-ES" altLang="es-ES" sz="2200" dirty="0">
                <a:solidFill>
                  <a:srgbClr val="5098A0"/>
                </a:solidFill>
                <a:latin typeface="Arial Narrow" panose="020B0606020202030204" pitchFamily="34" charset="0"/>
              </a:rPr>
              <a:t>	10º - Rentas anuales de la unidad familiar.</a:t>
            </a:r>
          </a:p>
          <a:p>
            <a:pPr marL="0" indent="0">
              <a:lnSpc>
                <a:spcPct val="90000"/>
              </a:lnSpc>
              <a:buNone/>
              <a:defRPr/>
            </a:pPr>
            <a:r>
              <a:rPr lang="es-ES" altLang="es-ES" sz="2200" dirty="0">
                <a:solidFill>
                  <a:srgbClr val="5098A0"/>
                </a:solidFill>
                <a:latin typeface="Arial Narrow" panose="020B0606020202030204" pitchFamily="34" charset="0"/>
              </a:rPr>
              <a:t>	11º - Expediente académico, en el caso de Bachillerato.</a:t>
            </a:r>
          </a:p>
          <a:p>
            <a:pPr marL="0" indent="0" algn="just">
              <a:lnSpc>
                <a:spcPct val="90000"/>
              </a:lnSpc>
              <a:buNone/>
              <a:defRPr/>
            </a:pPr>
            <a:r>
              <a:rPr lang="es-ES" altLang="es-ES" sz="2200" b="1" dirty="0">
                <a:solidFill>
                  <a:srgbClr val="5098A0"/>
                </a:solidFill>
                <a:latin typeface="Arial Narrow" panose="020B0606020202030204" pitchFamily="34" charset="0"/>
              </a:rPr>
              <a:t>	</a:t>
            </a:r>
          </a:p>
          <a:p>
            <a:pPr marL="0" indent="0" algn="just">
              <a:lnSpc>
                <a:spcPct val="90000"/>
              </a:lnSpc>
              <a:buNone/>
              <a:defRPr/>
            </a:pPr>
            <a:r>
              <a:rPr lang="es-ES" altLang="es-ES" sz="2200" b="1" dirty="0">
                <a:solidFill>
                  <a:srgbClr val="5098A0"/>
                </a:solidFill>
                <a:latin typeface="Arial Narrow" panose="020B0606020202030204" pitchFamily="34" charset="0"/>
              </a:rPr>
              <a:t>	Si sigue habiendo empate - Número aleatorio de solicitud mediante </a:t>
            </a:r>
          </a:p>
          <a:p>
            <a:pPr marL="0" indent="0" algn="ctr">
              <a:lnSpc>
                <a:spcPct val="90000"/>
              </a:lnSpc>
              <a:buNone/>
              <a:defRPr/>
            </a:pPr>
            <a:r>
              <a:rPr lang="es-ES" altLang="es-ES" sz="3300" b="1" u="sng" dirty="0">
                <a:latin typeface="Arial Narrow" panose="020B0606020202030204" pitchFamily="34" charset="0"/>
              </a:rPr>
              <a:t>sorteo que se celebrará el </a:t>
            </a:r>
            <a:r>
              <a:rPr lang="es-ES" altLang="es-ES" sz="3300" b="1" u="sng" dirty="0">
                <a:solidFill>
                  <a:srgbClr val="C00000"/>
                </a:solidFill>
                <a:latin typeface="Arial Narrow" panose="020B0606020202030204" pitchFamily="34" charset="0"/>
              </a:rPr>
              <a:t>22 de abril de 2024</a:t>
            </a:r>
            <a:endParaRPr lang="es-ES" altLang="es-ES" sz="3300" b="1" dirty="0">
              <a:solidFill>
                <a:srgbClr val="C00000"/>
              </a:solidFill>
              <a:latin typeface="Arial Narrow" panose="020B0606020202030204" pitchFamily="34" charset="0"/>
            </a:endParaRPr>
          </a:p>
        </p:txBody>
      </p:sp>
      <p:pic>
        <p:nvPicPr>
          <p:cNvPr id="5" name="Imagen 4">
            <a:extLst>
              <a:ext uri="{FF2B5EF4-FFF2-40B4-BE49-F238E27FC236}">
                <a16:creationId xmlns:a16="http://schemas.microsoft.com/office/drawing/2014/main" id="{4555116C-20B0-4E9E-92EA-82C49511B610}"/>
              </a:ext>
            </a:extLst>
          </p:cNvPr>
          <p:cNvPicPr>
            <a:picLocks noChangeAspect="1"/>
          </p:cNvPicPr>
          <p:nvPr/>
        </p:nvPicPr>
        <p:blipFill>
          <a:blip r:embed="rId3"/>
          <a:stretch>
            <a:fillRect/>
          </a:stretch>
        </p:blipFill>
        <p:spPr>
          <a:xfrm>
            <a:off x="-12219" y="-31630"/>
            <a:ext cx="767795" cy="1074952"/>
          </a:xfrm>
          <a:prstGeom prst="rect">
            <a:avLst/>
          </a:prstGeom>
        </p:spPr>
      </p:pic>
    </p:spTree>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1000"/>
                                        <p:tgtEl>
                                          <p:spTgt spid="17411">
                                            <p:txEl>
                                              <p:pRg st="0" end="0"/>
                                            </p:txEl>
                                          </p:spTgt>
                                        </p:tgtEl>
                                      </p:cBhvr>
                                    </p:animEffect>
                                    <p:anim calcmode="lin" valueType="num">
                                      <p:cBhvr>
                                        <p:cTn id="8" dur="10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41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411">
                                            <p:txEl>
                                              <p:pRg st="2" end="2"/>
                                            </p:txEl>
                                          </p:spTgt>
                                        </p:tgtEl>
                                        <p:attrNameLst>
                                          <p:attrName>style.visibility</p:attrName>
                                        </p:attrNameLst>
                                      </p:cBhvr>
                                      <p:to>
                                        <p:strVal val="visible"/>
                                      </p:to>
                                    </p:set>
                                    <p:animEffect transition="in" filter="fade">
                                      <p:cBhvr>
                                        <p:cTn id="12" dur="1000"/>
                                        <p:tgtEl>
                                          <p:spTgt spid="17411">
                                            <p:txEl>
                                              <p:pRg st="2" end="2"/>
                                            </p:txEl>
                                          </p:spTgt>
                                        </p:tgtEl>
                                      </p:cBhvr>
                                    </p:animEffect>
                                    <p:anim calcmode="lin" valueType="num">
                                      <p:cBhvr>
                                        <p:cTn id="13" dur="10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17411">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7411">
                                            <p:txEl>
                                              <p:pRg st="3" end="3"/>
                                            </p:txEl>
                                          </p:spTgt>
                                        </p:tgtEl>
                                        <p:attrNameLst>
                                          <p:attrName>style.visibility</p:attrName>
                                        </p:attrNameLst>
                                      </p:cBhvr>
                                      <p:to>
                                        <p:strVal val="visible"/>
                                      </p:to>
                                    </p:set>
                                    <p:animEffect transition="in" filter="fade">
                                      <p:cBhvr>
                                        <p:cTn id="17" dur="1000"/>
                                        <p:tgtEl>
                                          <p:spTgt spid="17411">
                                            <p:txEl>
                                              <p:pRg st="3" end="3"/>
                                            </p:txEl>
                                          </p:spTgt>
                                        </p:tgtEl>
                                      </p:cBhvr>
                                    </p:animEffect>
                                    <p:anim calcmode="lin" valueType="num">
                                      <p:cBhvr>
                                        <p:cTn id="18" dur="10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17411">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7411">
                                            <p:txEl>
                                              <p:pRg st="4" end="4"/>
                                            </p:txEl>
                                          </p:spTgt>
                                        </p:tgtEl>
                                        <p:attrNameLst>
                                          <p:attrName>style.visibility</p:attrName>
                                        </p:attrNameLst>
                                      </p:cBhvr>
                                      <p:to>
                                        <p:strVal val="visible"/>
                                      </p:to>
                                    </p:set>
                                    <p:animEffect transition="in" filter="fade">
                                      <p:cBhvr>
                                        <p:cTn id="22" dur="1000"/>
                                        <p:tgtEl>
                                          <p:spTgt spid="17411">
                                            <p:txEl>
                                              <p:pRg st="4" end="4"/>
                                            </p:txEl>
                                          </p:spTgt>
                                        </p:tgtEl>
                                      </p:cBhvr>
                                    </p:animEffect>
                                    <p:anim calcmode="lin" valueType="num">
                                      <p:cBhvr>
                                        <p:cTn id="23" dur="1000" fill="hold"/>
                                        <p:tgtEl>
                                          <p:spTgt spid="17411">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17411">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7411">
                                            <p:txEl>
                                              <p:pRg st="5" end="5"/>
                                            </p:txEl>
                                          </p:spTgt>
                                        </p:tgtEl>
                                        <p:attrNameLst>
                                          <p:attrName>style.visibility</p:attrName>
                                        </p:attrNameLst>
                                      </p:cBhvr>
                                      <p:to>
                                        <p:strVal val="visible"/>
                                      </p:to>
                                    </p:set>
                                    <p:animEffect transition="in" filter="fade">
                                      <p:cBhvr>
                                        <p:cTn id="27" dur="1000"/>
                                        <p:tgtEl>
                                          <p:spTgt spid="17411">
                                            <p:txEl>
                                              <p:pRg st="5" end="5"/>
                                            </p:txEl>
                                          </p:spTgt>
                                        </p:tgtEl>
                                      </p:cBhvr>
                                    </p:animEffect>
                                    <p:anim calcmode="lin" valueType="num">
                                      <p:cBhvr>
                                        <p:cTn id="28" dur="1000" fill="hold"/>
                                        <p:tgtEl>
                                          <p:spTgt spid="17411">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17411">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7411">
                                            <p:txEl>
                                              <p:pRg st="6" end="6"/>
                                            </p:txEl>
                                          </p:spTgt>
                                        </p:tgtEl>
                                        <p:attrNameLst>
                                          <p:attrName>style.visibility</p:attrName>
                                        </p:attrNameLst>
                                      </p:cBhvr>
                                      <p:to>
                                        <p:strVal val="visible"/>
                                      </p:to>
                                    </p:set>
                                    <p:animEffect transition="in" filter="fade">
                                      <p:cBhvr>
                                        <p:cTn id="32" dur="1000"/>
                                        <p:tgtEl>
                                          <p:spTgt spid="17411">
                                            <p:txEl>
                                              <p:pRg st="6" end="6"/>
                                            </p:txEl>
                                          </p:spTgt>
                                        </p:tgtEl>
                                      </p:cBhvr>
                                    </p:animEffect>
                                    <p:anim calcmode="lin" valueType="num">
                                      <p:cBhvr>
                                        <p:cTn id="33" dur="1000" fill="hold"/>
                                        <p:tgtEl>
                                          <p:spTgt spid="17411">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17411">
                                            <p:txEl>
                                              <p:pRg st="6" end="6"/>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7411">
                                            <p:txEl>
                                              <p:pRg st="7" end="7"/>
                                            </p:txEl>
                                          </p:spTgt>
                                        </p:tgtEl>
                                        <p:attrNameLst>
                                          <p:attrName>style.visibility</p:attrName>
                                        </p:attrNameLst>
                                      </p:cBhvr>
                                      <p:to>
                                        <p:strVal val="visible"/>
                                      </p:to>
                                    </p:set>
                                    <p:animEffect transition="in" filter="fade">
                                      <p:cBhvr>
                                        <p:cTn id="37" dur="1000"/>
                                        <p:tgtEl>
                                          <p:spTgt spid="17411">
                                            <p:txEl>
                                              <p:pRg st="7" end="7"/>
                                            </p:txEl>
                                          </p:spTgt>
                                        </p:tgtEl>
                                      </p:cBhvr>
                                    </p:animEffect>
                                    <p:anim calcmode="lin" valueType="num">
                                      <p:cBhvr>
                                        <p:cTn id="38" dur="1000" fill="hold"/>
                                        <p:tgtEl>
                                          <p:spTgt spid="17411">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17411">
                                            <p:txEl>
                                              <p:pRg st="7" end="7"/>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7411">
                                            <p:txEl>
                                              <p:pRg st="8" end="8"/>
                                            </p:txEl>
                                          </p:spTgt>
                                        </p:tgtEl>
                                        <p:attrNameLst>
                                          <p:attrName>style.visibility</p:attrName>
                                        </p:attrNameLst>
                                      </p:cBhvr>
                                      <p:to>
                                        <p:strVal val="visible"/>
                                      </p:to>
                                    </p:set>
                                    <p:animEffect transition="in" filter="fade">
                                      <p:cBhvr>
                                        <p:cTn id="42" dur="1000"/>
                                        <p:tgtEl>
                                          <p:spTgt spid="17411">
                                            <p:txEl>
                                              <p:pRg st="8" end="8"/>
                                            </p:txEl>
                                          </p:spTgt>
                                        </p:tgtEl>
                                      </p:cBhvr>
                                    </p:animEffect>
                                    <p:anim calcmode="lin" valueType="num">
                                      <p:cBhvr>
                                        <p:cTn id="43" dur="1000" fill="hold"/>
                                        <p:tgtEl>
                                          <p:spTgt spid="17411">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17411">
                                            <p:txEl>
                                              <p:pRg st="8" end="8"/>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7411">
                                            <p:txEl>
                                              <p:pRg st="9" end="9"/>
                                            </p:txEl>
                                          </p:spTgt>
                                        </p:tgtEl>
                                        <p:attrNameLst>
                                          <p:attrName>style.visibility</p:attrName>
                                        </p:attrNameLst>
                                      </p:cBhvr>
                                      <p:to>
                                        <p:strVal val="visible"/>
                                      </p:to>
                                    </p:set>
                                    <p:animEffect transition="in" filter="fade">
                                      <p:cBhvr>
                                        <p:cTn id="47" dur="1000"/>
                                        <p:tgtEl>
                                          <p:spTgt spid="17411">
                                            <p:txEl>
                                              <p:pRg st="9" end="9"/>
                                            </p:txEl>
                                          </p:spTgt>
                                        </p:tgtEl>
                                      </p:cBhvr>
                                    </p:animEffect>
                                    <p:anim calcmode="lin" valueType="num">
                                      <p:cBhvr>
                                        <p:cTn id="48" dur="1000" fill="hold"/>
                                        <p:tgtEl>
                                          <p:spTgt spid="17411">
                                            <p:txEl>
                                              <p:pRg st="9" end="9"/>
                                            </p:txEl>
                                          </p:spTgt>
                                        </p:tgtEl>
                                        <p:attrNameLst>
                                          <p:attrName>ppt_x</p:attrName>
                                        </p:attrNameLst>
                                      </p:cBhvr>
                                      <p:tavLst>
                                        <p:tav tm="0">
                                          <p:val>
                                            <p:strVal val="#ppt_x"/>
                                          </p:val>
                                        </p:tav>
                                        <p:tav tm="100000">
                                          <p:val>
                                            <p:strVal val="#ppt_x"/>
                                          </p:val>
                                        </p:tav>
                                      </p:tavLst>
                                    </p:anim>
                                    <p:anim calcmode="lin" valueType="num">
                                      <p:cBhvr>
                                        <p:cTn id="49" dur="1000" fill="hold"/>
                                        <p:tgtEl>
                                          <p:spTgt spid="17411">
                                            <p:txEl>
                                              <p:pRg st="9" end="9"/>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7411">
                                            <p:txEl>
                                              <p:pRg st="10" end="10"/>
                                            </p:txEl>
                                          </p:spTgt>
                                        </p:tgtEl>
                                        <p:attrNameLst>
                                          <p:attrName>style.visibility</p:attrName>
                                        </p:attrNameLst>
                                      </p:cBhvr>
                                      <p:to>
                                        <p:strVal val="visible"/>
                                      </p:to>
                                    </p:set>
                                    <p:animEffect transition="in" filter="fade">
                                      <p:cBhvr>
                                        <p:cTn id="52" dur="1000"/>
                                        <p:tgtEl>
                                          <p:spTgt spid="17411">
                                            <p:txEl>
                                              <p:pRg st="10" end="10"/>
                                            </p:txEl>
                                          </p:spTgt>
                                        </p:tgtEl>
                                      </p:cBhvr>
                                    </p:animEffect>
                                    <p:anim calcmode="lin" valueType="num">
                                      <p:cBhvr>
                                        <p:cTn id="53" dur="1000" fill="hold"/>
                                        <p:tgtEl>
                                          <p:spTgt spid="17411">
                                            <p:txEl>
                                              <p:pRg st="10" end="10"/>
                                            </p:txEl>
                                          </p:spTgt>
                                        </p:tgtEl>
                                        <p:attrNameLst>
                                          <p:attrName>ppt_x</p:attrName>
                                        </p:attrNameLst>
                                      </p:cBhvr>
                                      <p:tavLst>
                                        <p:tav tm="0">
                                          <p:val>
                                            <p:strVal val="#ppt_x"/>
                                          </p:val>
                                        </p:tav>
                                        <p:tav tm="100000">
                                          <p:val>
                                            <p:strVal val="#ppt_x"/>
                                          </p:val>
                                        </p:tav>
                                      </p:tavLst>
                                    </p:anim>
                                    <p:anim calcmode="lin" valueType="num">
                                      <p:cBhvr>
                                        <p:cTn id="54" dur="1000" fill="hold"/>
                                        <p:tgtEl>
                                          <p:spTgt spid="17411">
                                            <p:txEl>
                                              <p:pRg st="10" end="10"/>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7411">
                                            <p:txEl>
                                              <p:pRg st="11" end="11"/>
                                            </p:txEl>
                                          </p:spTgt>
                                        </p:tgtEl>
                                        <p:attrNameLst>
                                          <p:attrName>style.visibility</p:attrName>
                                        </p:attrNameLst>
                                      </p:cBhvr>
                                      <p:to>
                                        <p:strVal val="visible"/>
                                      </p:to>
                                    </p:set>
                                    <p:animEffect transition="in" filter="fade">
                                      <p:cBhvr>
                                        <p:cTn id="57" dur="1000"/>
                                        <p:tgtEl>
                                          <p:spTgt spid="17411">
                                            <p:txEl>
                                              <p:pRg st="11" end="11"/>
                                            </p:txEl>
                                          </p:spTgt>
                                        </p:tgtEl>
                                      </p:cBhvr>
                                    </p:animEffect>
                                    <p:anim calcmode="lin" valueType="num">
                                      <p:cBhvr>
                                        <p:cTn id="58" dur="1000" fill="hold"/>
                                        <p:tgtEl>
                                          <p:spTgt spid="17411">
                                            <p:txEl>
                                              <p:pRg st="11" end="11"/>
                                            </p:txEl>
                                          </p:spTgt>
                                        </p:tgtEl>
                                        <p:attrNameLst>
                                          <p:attrName>ppt_x</p:attrName>
                                        </p:attrNameLst>
                                      </p:cBhvr>
                                      <p:tavLst>
                                        <p:tav tm="0">
                                          <p:val>
                                            <p:strVal val="#ppt_x"/>
                                          </p:val>
                                        </p:tav>
                                        <p:tav tm="100000">
                                          <p:val>
                                            <p:strVal val="#ppt_x"/>
                                          </p:val>
                                        </p:tav>
                                      </p:tavLst>
                                    </p:anim>
                                    <p:anim calcmode="lin" valueType="num">
                                      <p:cBhvr>
                                        <p:cTn id="59" dur="1000" fill="hold"/>
                                        <p:tgtEl>
                                          <p:spTgt spid="17411">
                                            <p:txEl>
                                              <p:pRg st="11" end="11"/>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17411">
                                            <p:txEl>
                                              <p:pRg st="12" end="12"/>
                                            </p:txEl>
                                          </p:spTgt>
                                        </p:tgtEl>
                                        <p:attrNameLst>
                                          <p:attrName>style.visibility</p:attrName>
                                        </p:attrNameLst>
                                      </p:cBhvr>
                                      <p:to>
                                        <p:strVal val="visible"/>
                                      </p:to>
                                    </p:set>
                                    <p:animEffect transition="in" filter="fade">
                                      <p:cBhvr>
                                        <p:cTn id="62" dur="1000"/>
                                        <p:tgtEl>
                                          <p:spTgt spid="17411">
                                            <p:txEl>
                                              <p:pRg st="12" end="12"/>
                                            </p:txEl>
                                          </p:spTgt>
                                        </p:tgtEl>
                                      </p:cBhvr>
                                    </p:animEffect>
                                    <p:anim calcmode="lin" valueType="num">
                                      <p:cBhvr>
                                        <p:cTn id="63" dur="1000" fill="hold"/>
                                        <p:tgtEl>
                                          <p:spTgt spid="17411">
                                            <p:txEl>
                                              <p:pRg st="12" end="12"/>
                                            </p:txEl>
                                          </p:spTgt>
                                        </p:tgtEl>
                                        <p:attrNameLst>
                                          <p:attrName>ppt_x</p:attrName>
                                        </p:attrNameLst>
                                      </p:cBhvr>
                                      <p:tavLst>
                                        <p:tav tm="0">
                                          <p:val>
                                            <p:strVal val="#ppt_x"/>
                                          </p:val>
                                        </p:tav>
                                        <p:tav tm="100000">
                                          <p:val>
                                            <p:strVal val="#ppt_x"/>
                                          </p:val>
                                        </p:tav>
                                      </p:tavLst>
                                    </p:anim>
                                    <p:anim calcmode="lin" valueType="num">
                                      <p:cBhvr>
                                        <p:cTn id="64" dur="1000" fill="hold"/>
                                        <p:tgtEl>
                                          <p:spTgt spid="17411">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17411">
                                            <p:txEl>
                                              <p:pRg st="14" end="14"/>
                                            </p:txEl>
                                          </p:spTgt>
                                        </p:tgtEl>
                                        <p:attrNameLst>
                                          <p:attrName>style.visibility</p:attrName>
                                        </p:attrNameLst>
                                      </p:cBhvr>
                                      <p:to>
                                        <p:strVal val="visible"/>
                                      </p:to>
                                    </p:set>
                                    <p:animEffect transition="in" filter="fade">
                                      <p:cBhvr>
                                        <p:cTn id="69" dur="1000"/>
                                        <p:tgtEl>
                                          <p:spTgt spid="17411">
                                            <p:txEl>
                                              <p:pRg st="14" end="14"/>
                                            </p:txEl>
                                          </p:spTgt>
                                        </p:tgtEl>
                                      </p:cBhvr>
                                    </p:animEffect>
                                    <p:anim calcmode="lin" valueType="num">
                                      <p:cBhvr>
                                        <p:cTn id="70" dur="1000" fill="hold"/>
                                        <p:tgtEl>
                                          <p:spTgt spid="17411">
                                            <p:txEl>
                                              <p:pRg st="14" end="14"/>
                                            </p:txEl>
                                          </p:spTgt>
                                        </p:tgtEl>
                                        <p:attrNameLst>
                                          <p:attrName>ppt_x</p:attrName>
                                        </p:attrNameLst>
                                      </p:cBhvr>
                                      <p:tavLst>
                                        <p:tav tm="0">
                                          <p:val>
                                            <p:strVal val="#ppt_x"/>
                                          </p:val>
                                        </p:tav>
                                        <p:tav tm="100000">
                                          <p:val>
                                            <p:strVal val="#ppt_x"/>
                                          </p:val>
                                        </p:tav>
                                      </p:tavLst>
                                    </p:anim>
                                    <p:anim calcmode="lin" valueType="num">
                                      <p:cBhvr>
                                        <p:cTn id="71" dur="1000" fill="hold"/>
                                        <p:tgtEl>
                                          <p:spTgt spid="17411">
                                            <p:txEl>
                                              <p:pRg st="14" end="14"/>
                                            </p:txEl>
                                          </p:spTgt>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17411">
                                            <p:txEl>
                                              <p:pRg st="15" end="15"/>
                                            </p:txEl>
                                          </p:spTgt>
                                        </p:tgtEl>
                                        <p:attrNameLst>
                                          <p:attrName>style.visibility</p:attrName>
                                        </p:attrNameLst>
                                      </p:cBhvr>
                                      <p:to>
                                        <p:strVal val="visible"/>
                                      </p:to>
                                    </p:set>
                                    <p:animEffect transition="in" filter="fade">
                                      <p:cBhvr>
                                        <p:cTn id="74" dur="1000"/>
                                        <p:tgtEl>
                                          <p:spTgt spid="17411">
                                            <p:txEl>
                                              <p:pRg st="15" end="15"/>
                                            </p:txEl>
                                          </p:spTgt>
                                        </p:tgtEl>
                                      </p:cBhvr>
                                    </p:animEffect>
                                    <p:anim calcmode="lin" valueType="num">
                                      <p:cBhvr>
                                        <p:cTn id="75" dur="1000" fill="hold"/>
                                        <p:tgtEl>
                                          <p:spTgt spid="17411">
                                            <p:txEl>
                                              <p:pRg st="15" end="15"/>
                                            </p:txEl>
                                          </p:spTgt>
                                        </p:tgtEl>
                                        <p:attrNameLst>
                                          <p:attrName>ppt_x</p:attrName>
                                        </p:attrNameLst>
                                      </p:cBhvr>
                                      <p:tavLst>
                                        <p:tav tm="0">
                                          <p:val>
                                            <p:strVal val="#ppt_x"/>
                                          </p:val>
                                        </p:tav>
                                        <p:tav tm="100000">
                                          <p:val>
                                            <p:strVal val="#ppt_x"/>
                                          </p:val>
                                        </p:tav>
                                      </p:tavLst>
                                    </p:anim>
                                    <p:anim calcmode="lin" valueType="num">
                                      <p:cBhvr>
                                        <p:cTn id="76" dur="1000" fill="hold"/>
                                        <p:tgtEl>
                                          <p:spTgt spid="17411">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43699FD5-747F-43F1-A9AA-11F7E6FA4E29}"/>
              </a:ext>
            </a:extLst>
          </p:cNvPr>
          <p:cNvPicPr>
            <a:picLocks noChangeAspect="1"/>
          </p:cNvPicPr>
          <p:nvPr/>
        </p:nvPicPr>
        <p:blipFill>
          <a:blip r:embed="rId2"/>
          <a:stretch>
            <a:fillRect/>
          </a:stretch>
        </p:blipFill>
        <p:spPr>
          <a:xfrm>
            <a:off x="3563888" y="4344422"/>
            <a:ext cx="5404168" cy="2338130"/>
          </a:xfrm>
          <a:prstGeom prst="rect">
            <a:avLst/>
          </a:prstGeom>
        </p:spPr>
      </p:pic>
      <p:pic>
        <p:nvPicPr>
          <p:cNvPr id="6" name="Imagen 5">
            <a:extLst>
              <a:ext uri="{FF2B5EF4-FFF2-40B4-BE49-F238E27FC236}">
                <a16:creationId xmlns:a16="http://schemas.microsoft.com/office/drawing/2014/main" id="{8A55DFDD-A879-46EE-B271-BDE76B3AFCEF}"/>
              </a:ext>
            </a:extLst>
          </p:cNvPr>
          <p:cNvPicPr>
            <a:picLocks noChangeAspect="1"/>
          </p:cNvPicPr>
          <p:nvPr/>
        </p:nvPicPr>
        <p:blipFill>
          <a:blip r:embed="rId3"/>
          <a:stretch>
            <a:fillRect/>
          </a:stretch>
        </p:blipFill>
        <p:spPr>
          <a:xfrm>
            <a:off x="1619672" y="1408035"/>
            <a:ext cx="5004048" cy="2979289"/>
          </a:xfrm>
          <a:prstGeom prst="rect">
            <a:avLst/>
          </a:prstGeom>
        </p:spPr>
      </p:pic>
      <p:sp>
        <p:nvSpPr>
          <p:cNvPr id="6146" name="Rectangle 6"/>
          <p:cNvSpPr>
            <a:spLocks noChangeArrowheads="1"/>
          </p:cNvSpPr>
          <p:nvPr/>
        </p:nvSpPr>
        <p:spPr bwMode="auto">
          <a:xfrm>
            <a:off x="270444" y="127737"/>
            <a:ext cx="8640960" cy="1261884"/>
          </a:xfrm>
          <a:prstGeom prst="rect">
            <a:avLst/>
          </a:prstGeom>
          <a:no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s-ES" altLang="es-ES" b="1" dirty="0">
                <a:latin typeface="+mj-lt"/>
                <a:cs typeface="Times New Roman" panose="02020603050405020304" pitchFamily="18" charset="0"/>
              </a:rPr>
              <a:t>Solicitudes en EducamosCLM</a:t>
            </a:r>
          </a:p>
          <a:p>
            <a:pPr algn="ctr" eaLnBrk="1" hangingPunct="1">
              <a:spcBef>
                <a:spcPct val="0"/>
              </a:spcBef>
              <a:buFontTx/>
              <a:buNone/>
              <a:defRPr/>
            </a:pPr>
            <a:r>
              <a:rPr lang="es-ES" altLang="es-ES" sz="1600" b="1" i="1" dirty="0">
                <a:solidFill>
                  <a:srgbClr val="C00000"/>
                </a:solidFill>
                <a:latin typeface="+mj-lt"/>
                <a:cs typeface="Times New Roman" panose="02020603050405020304" pitchFamily="18" charset="0"/>
              </a:rPr>
              <a:t>educamosclm.castillalamancha.es</a:t>
            </a:r>
          </a:p>
          <a:p>
            <a:pPr algn="ctr" eaLnBrk="1" hangingPunct="1">
              <a:spcBef>
                <a:spcPct val="0"/>
              </a:spcBef>
              <a:buFontTx/>
              <a:buNone/>
              <a:defRPr/>
            </a:pPr>
            <a:r>
              <a:rPr lang="es-ES" altLang="es-ES" sz="2800" b="1" dirty="0">
                <a:latin typeface="+mj-lt"/>
                <a:cs typeface="Times New Roman" panose="02020603050405020304" pitchFamily="18" charset="0"/>
              </a:rPr>
              <a:t>a través de la SECRETARÍA VIRTUAL</a:t>
            </a:r>
          </a:p>
        </p:txBody>
      </p:sp>
      <p:sp>
        <p:nvSpPr>
          <p:cNvPr id="10" name="CuadroTexto 9"/>
          <p:cNvSpPr txBox="1"/>
          <p:nvPr/>
        </p:nvSpPr>
        <p:spPr>
          <a:xfrm>
            <a:off x="593569" y="4823226"/>
            <a:ext cx="3015018" cy="646331"/>
          </a:xfrm>
          <a:prstGeom prst="rect">
            <a:avLst/>
          </a:prstGeom>
          <a:solidFill>
            <a:schemeClr val="accent2">
              <a:lumMod val="60000"/>
              <a:lumOff val="40000"/>
            </a:schemeClr>
          </a:solidFill>
          <a:ln>
            <a:solidFill>
              <a:schemeClr val="tx1"/>
            </a:solidFill>
          </a:ln>
        </p:spPr>
        <p:txBody>
          <a:bodyPr wrap="square" rtlCol="0">
            <a:spAutoFit/>
          </a:bodyPr>
          <a:lstStyle/>
          <a:p>
            <a:r>
              <a:rPr lang="es-ES" b="1" dirty="0"/>
              <a:t>A</a:t>
            </a:r>
            <a:r>
              <a:rPr lang="es-ES" sz="1800" b="1" dirty="0"/>
              <a:t>ccedemos a la “Secretaría Virtual”.</a:t>
            </a:r>
          </a:p>
        </p:txBody>
      </p:sp>
      <p:sp>
        <p:nvSpPr>
          <p:cNvPr id="2" name="Rectángulo 1"/>
          <p:cNvSpPr/>
          <p:nvPr/>
        </p:nvSpPr>
        <p:spPr>
          <a:xfrm>
            <a:off x="175944" y="6041787"/>
            <a:ext cx="3518014" cy="646331"/>
          </a:xfrm>
          <a:prstGeom prst="rect">
            <a:avLst/>
          </a:prstGeom>
          <a:solidFill>
            <a:srgbClr val="FFFF00"/>
          </a:solidFill>
        </p:spPr>
        <p:txBody>
          <a:bodyPr wrap="square">
            <a:spAutoFit/>
          </a:bodyPr>
          <a:lstStyle/>
          <a:p>
            <a:pPr marL="0" indent="0" algn="ctr" fontAlgn="auto">
              <a:spcAft>
                <a:spcPts val="0"/>
              </a:spcAft>
              <a:buNone/>
              <a:defRPr/>
            </a:pPr>
            <a:r>
              <a:rPr lang="es-ES" altLang="es-ES" b="1" dirty="0">
                <a:solidFill>
                  <a:srgbClr val="FF0000"/>
                </a:solidFill>
                <a:latin typeface="Arial Narrow" panose="020B0606020202030204" pitchFamily="34" charset="0"/>
              </a:rPr>
              <a:t>ATENCIÓN: LA SOLICITUD DE ADMISIÓN NO ES UNA MATRÍCULA</a:t>
            </a:r>
          </a:p>
        </p:txBody>
      </p:sp>
      <p:sp>
        <p:nvSpPr>
          <p:cNvPr id="14" name="CuadroTexto 13"/>
          <p:cNvSpPr txBox="1"/>
          <p:nvPr/>
        </p:nvSpPr>
        <p:spPr>
          <a:xfrm>
            <a:off x="188974" y="2061159"/>
            <a:ext cx="1656184" cy="1200329"/>
          </a:xfrm>
          <a:prstGeom prst="rect">
            <a:avLst/>
          </a:prstGeom>
          <a:solidFill>
            <a:schemeClr val="accent2">
              <a:lumMod val="60000"/>
              <a:lumOff val="40000"/>
            </a:schemeClr>
          </a:solidFill>
          <a:ln>
            <a:solidFill>
              <a:schemeClr val="tx1"/>
            </a:solidFill>
          </a:ln>
        </p:spPr>
        <p:txBody>
          <a:bodyPr wrap="square" rtlCol="0">
            <a:spAutoFit/>
          </a:bodyPr>
          <a:lstStyle/>
          <a:p>
            <a:r>
              <a:rPr lang="es-ES" b="1" dirty="0">
                <a:solidFill>
                  <a:srgbClr val="5098A0"/>
                </a:solidFill>
              </a:rPr>
              <a:t>A</a:t>
            </a:r>
            <a:r>
              <a:rPr lang="es-ES" sz="1800" b="1" dirty="0">
                <a:solidFill>
                  <a:srgbClr val="5098A0"/>
                </a:solidFill>
              </a:rPr>
              <a:t>cceso a la plataforma con usuario y contraseña</a:t>
            </a:r>
          </a:p>
        </p:txBody>
      </p:sp>
      <p:sp>
        <p:nvSpPr>
          <p:cNvPr id="4" name="CuadroTexto 3"/>
          <p:cNvSpPr txBox="1"/>
          <p:nvPr/>
        </p:nvSpPr>
        <p:spPr>
          <a:xfrm>
            <a:off x="4788024" y="2067195"/>
            <a:ext cx="3924944" cy="1754326"/>
          </a:xfrm>
          <a:prstGeom prst="rect">
            <a:avLst/>
          </a:prstGeom>
          <a:solidFill>
            <a:srgbClr val="FFFF00"/>
          </a:solidFill>
        </p:spPr>
        <p:txBody>
          <a:bodyPr wrap="square" rtlCol="0">
            <a:spAutoFit/>
          </a:bodyPr>
          <a:lstStyle/>
          <a:p>
            <a:pPr algn="ctr"/>
            <a:r>
              <a:rPr lang="es-ES" b="1" dirty="0">
                <a:solidFill>
                  <a:srgbClr val="FF0000"/>
                </a:solidFill>
              </a:rPr>
              <a:t>Las claves de acceso a la plataforma </a:t>
            </a:r>
            <a:r>
              <a:rPr lang="es-ES" b="1" dirty="0" err="1">
                <a:solidFill>
                  <a:srgbClr val="FF0000"/>
                </a:solidFill>
              </a:rPr>
              <a:t>EducamosCLM</a:t>
            </a:r>
            <a:r>
              <a:rPr lang="es-ES" b="1" dirty="0">
                <a:solidFill>
                  <a:srgbClr val="FF0000"/>
                </a:solidFill>
              </a:rPr>
              <a:t> se pueden solicitar en cualquier centro educativo. Si ya se poseen claves no hay que solicitar otras para este proceso</a:t>
            </a:r>
          </a:p>
        </p:txBody>
      </p:sp>
      <p:pic>
        <p:nvPicPr>
          <p:cNvPr id="5" name="Imagen 4">
            <a:extLst>
              <a:ext uri="{FF2B5EF4-FFF2-40B4-BE49-F238E27FC236}">
                <a16:creationId xmlns:a16="http://schemas.microsoft.com/office/drawing/2014/main" id="{611E54EE-55F7-44E3-A568-5A1D77580EB6}"/>
              </a:ext>
            </a:extLst>
          </p:cNvPr>
          <p:cNvPicPr>
            <a:picLocks noChangeAspect="1"/>
          </p:cNvPicPr>
          <p:nvPr/>
        </p:nvPicPr>
        <p:blipFill>
          <a:blip r:embed="rId4"/>
          <a:stretch>
            <a:fillRect/>
          </a:stretch>
        </p:blipFill>
        <p:spPr>
          <a:xfrm>
            <a:off x="7612874" y="148340"/>
            <a:ext cx="1531126" cy="400340"/>
          </a:xfrm>
          <a:prstGeom prst="rect">
            <a:avLst/>
          </a:prstGeom>
        </p:spPr>
      </p:pic>
      <p:pic>
        <p:nvPicPr>
          <p:cNvPr id="11" name="Imagen 10">
            <a:extLst>
              <a:ext uri="{FF2B5EF4-FFF2-40B4-BE49-F238E27FC236}">
                <a16:creationId xmlns:a16="http://schemas.microsoft.com/office/drawing/2014/main" id="{E376B1B7-CE82-46AE-9A10-17EAB66C3715}"/>
              </a:ext>
            </a:extLst>
          </p:cNvPr>
          <p:cNvPicPr>
            <a:picLocks noChangeAspect="1"/>
          </p:cNvPicPr>
          <p:nvPr/>
        </p:nvPicPr>
        <p:blipFill>
          <a:blip r:embed="rId5"/>
          <a:stretch>
            <a:fillRect/>
          </a:stretch>
        </p:blipFill>
        <p:spPr>
          <a:xfrm>
            <a:off x="-12219" y="-31630"/>
            <a:ext cx="767795" cy="1074952"/>
          </a:xfrm>
          <a:prstGeom prst="rect">
            <a:avLst/>
          </a:prstGeom>
        </p:spPr>
      </p:pic>
    </p:spTree>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14"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912157" y="1235780"/>
            <a:ext cx="7056784" cy="523220"/>
          </a:xfrm>
          <a:prstGeom prst="rect">
            <a:avLst/>
          </a:prstGeom>
          <a:solidFill>
            <a:schemeClr val="bg1"/>
          </a:solidFill>
          <a:ln>
            <a:solidFill>
              <a:schemeClr val="tx1"/>
            </a:solidFill>
          </a:ln>
        </p:spPr>
        <p:txBody>
          <a:bodyPr wrap="square">
            <a:spAutoFit/>
          </a:bodyPr>
          <a:lstStyle/>
          <a:p>
            <a:r>
              <a:rPr lang="es-ES" sz="2800" b="1" dirty="0"/>
              <a:t>Hacemos clic en nuestra convocatoria</a:t>
            </a:r>
            <a:endParaRPr lang="es-ES" sz="1800" b="1" dirty="0"/>
          </a:p>
        </p:txBody>
      </p:sp>
      <p:pic>
        <p:nvPicPr>
          <p:cNvPr id="10" name="Imagen 9">
            <a:extLst>
              <a:ext uri="{FF2B5EF4-FFF2-40B4-BE49-F238E27FC236}">
                <a16:creationId xmlns:a16="http://schemas.microsoft.com/office/drawing/2014/main" id="{966543EA-EA23-48F8-87B0-8C7D5F5465F6}"/>
              </a:ext>
            </a:extLst>
          </p:cNvPr>
          <p:cNvPicPr>
            <a:picLocks noChangeAspect="1"/>
          </p:cNvPicPr>
          <p:nvPr/>
        </p:nvPicPr>
        <p:blipFill>
          <a:blip r:embed="rId2"/>
          <a:stretch>
            <a:fillRect/>
          </a:stretch>
        </p:blipFill>
        <p:spPr>
          <a:xfrm>
            <a:off x="7612874" y="148340"/>
            <a:ext cx="1531126" cy="400340"/>
          </a:xfrm>
          <a:prstGeom prst="rect">
            <a:avLst/>
          </a:prstGeom>
        </p:spPr>
      </p:pic>
      <p:pic>
        <p:nvPicPr>
          <p:cNvPr id="6" name="Imagen 5">
            <a:extLst>
              <a:ext uri="{FF2B5EF4-FFF2-40B4-BE49-F238E27FC236}">
                <a16:creationId xmlns:a16="http://schemas.microsoft.com/office/drawing/2014/main" id="{529B3189-05ED-43AA-9852-84CCDCBA95AA}"/>
              </a:ext>
            </a:extLst>
          </p:cNvPr>
          <p:cNvPicPr>
            <a:picLocks noChangeAspect="1"/>
          </p:cNvPicPr>
          <p:nvPr/>
        </p:nvPicPr>
        <p:blipFill>
          <a:blip r:embed="rId3"/>
          <a:stretch>
            <a:fillRect/>
          </a:stretch>
        </p:blipFill>
        <p:spPr>
          <a:xfrm>
            <a:off x="-12219" y="-31630"/>
            <a:ext cx="767795" cy="1074952"/>
          </a:xfrm>
          <a:prstGeom prst="rect">
            <a:avLst/>
          </a:prstGeom>
        </p:spPr>
      </p:pic>
      <p:pic>
        <p:nvPicPr>
          <p:cNvPr id="3" name="Imagen 2">
            <a:extLst>
              <a:ext uri="{FF2B5EF4-FFF2-40B4-BE49-F238E27FC236}">
                <a16:creationId xmlns:a16="http://schemas.microsoft.com/office/drawing/2014/main" id="{30A576E8-5C80-4121-8E7E-A3CE514D6963}"/>
              </a:ext>
            </a:extLst>
          </p:cNvPr>
          <p:cNvPicPr>
            <a:picLocks noChangeAspect="1"/>
          </p:cNvPicPr>
          <p:nvPr/>
        </p:nvPicPr>
        <p:blipFill>
          <a:blip r:embed="rId4"/>
          <a:stretch>
            <a:fillRect/>
          </a:stretch>
        </p:blipFill>
        <p:spPr>
          <a:xfrm>
            <a:off x="251520" y="2626761"/>
            <a:ext cx="8484676" cy="3435301"/>
          </a:xfrm>
          <a:prstGeom prst="rect">
            <a:avLst/>
          </a:prstGeom>
        </p:spPr>
      </p:pic>
    </p:spTree>
    <p:extLst>
      <p:ext uri="{BB962C8B-B14F-4D97-AF65-F5344CB8AC3E}">
        <p14:creationId xmlns:p14="http://schemas.microsoft.com/office/powerpoint/2010/main" val="2849598252"/>
      </p:ext>
    </p:extLst>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uadroTexto 17"/>
          <p:cNvSpPr txBox="1"/>
          <p:nvPr/>
        </p:nvSpPr>
        <p:spPr>
          <a:xfrm>
            <a:off x="3995937" y="4509120"/>
            <a:ext cx="4969118" cy="954107"/>
          </a:xfrm>
          <a:prstGeom prst="rect">
            <a:avLst/>
          </a:prstGeom>
          <a:solidFill>
            <a:schemeClr val="accent4">
              <a:lumMod val="20000"/>
              <a:lumOff val="80000"/>
            </a:schemeClr>
          </a:solidFill>
          <a:ln>
            <a:solidFill>
              <a:schemeClr val="accent1">
                <a:shade val="50000"/>
              </a:schemeClr>
            </a:solidFill>
          </a:ln>
        </p:spPr>
        <p:txBody>
          <a:bodyPr wrap="square" rtlCol="0">
            <a:spAutoFit/>
          </a:bodyPr>
          <a:lstStyle/>
          <a:p>
            <a:r>
              <a:rPr lang="es-ES" sz="1800" b="1" dirty="0"/>
              <a:t>Si nuestro/a hijo/a NO está escolarizado/a</a:t>
            </a:r>
            <a:r>
              <a:rPr lang="es-ES" sz="1800" dirty="0"/>
              <a:t>,</a:t>
            </a:r>
            <a:r>
              <a:rPr lang="es-ES" sz="1800" dirty="0">
                <a:solidFill>
                  <a:srgbClr val="5098A0"/>
                </a:solidFill>
              </a:rPr>
              <a:t> pulsamos sobre el </a:t>
            </a:r>
            <a:r>
              <a:rPr lang="es-ES" sz="2000" b="1" dirty="0">
                <a:solidFill>
                  <a:srgbClr val="FF0000"/>
                </a:solidFill>
              </a:rPr>
              <a:t>“MUÑECO”</a:t>
            </a:r>
            <a:r>
              <a:rPr lang="es-ES" sz="2000" dirty="0">
                <a:solidFill>
                  <a:srgbClr val="FF0000"/>
                </a:solidFill>
              </a:rPr>
              <a:t> </a:t>
            </a:r>
            <a:r>
              <a:rPr lang="es-ES" sz="1800" dirty="0">
                <a:solidFill>
                  <a:srgbClr val="5098A0"/>
                </a:solidFill>
              </a:rPr>
              <a:t>de la parte superior derecha. </a:t>
            </a:r>
          </a:p>
        </p:txBody>
      </p:sp>
      <p:sp>
        <p:nvSpPr>
          <p:cNvPr id="2" name="Rectángulo 1"/>
          <p:cNvSpPr/>
          <p:nvPr/>
        </p:nvSpPr>
        <p:spPr>
          <a:xfrm>
            <a:off x="178946" y="4559325"/>
            <a:ext cx="3168918" cy="1477328"/>
          </a:xfrm>
          <a:prstGeom prst="rect">
            <a:avLst/>
          </a:prstGeom>
          <a:solidFill>
            <a:schemeClr val="accent4">
              <a:lumMod val="20000"/>
              <a:lumOff val="80000"/>
            </a:schemeClr>
          </a:solidFill>
        </p:spPr>
        <p:txBody>
          <a:bodyPr wrap="square">
            <a:spAutoFit/>
          </a:bodyPr>
          <a:lstStyle/>
          <a:p>
            <a:r>
              <a:rPr lang="es-ES" sz="1800" b="1" dirty="0"/>
              <a:t>Si nuestro/a hijo/a  ya está escolarizado/a </a:t>
            </a:r>
            <a:r>
              <a:rPr lang="es-ES" b="1" dirty="0"/>
              <a:t>en </a:t>
            </a:r>
            <a:r>
              <a:rPr lang="es-ES" sz="1800" b="1" dirty="0"/>
              <a:t>CLM </a:t>
            </a:r>
            <a:r>
              <a:rPr lang="es-ES" sz="1800" dirty="0">
                <a:solidFill>
                  <a:srgbClr val="5098A0"/>
                </a:solidFill>
              </a:rPr>
              <a:t>aparecerá en el listado y pulsamos sobre el candidato/a.</a:t>
            </a:r>
          </a:p>
        </p:txBody>
      </p:sp>
      <p:pic>
        <p:nvPicPr>
          <p:cNvPr id="24" name="Imagen 23"/>
          <p:cNvPicPr>
            <a:picLocks noChangeAspect="1"/>
          </p:cNvPicPr>
          <p:nvPr/>
        </p:nvPicPr>
        <p:blipFill>
          <a:blip r:embed="rId2"/>
          <a:stretch>
            <a:fillRect/>
          </a:stretch>
        </p:blipFill>
        <p:spPr>
          <a:xfrm>
            <a:off x="4975751" y="2384861"/>
            <a:ext cx="533943" cy="959550"/>
          </a:xfrm>
          <a:prstGeom prst="rect">
            <a:avLst/>
          </a:prstGeom>
        </p:spPr>
      </p:pic>
      <p:pic>
        <p:nvPicPr>
          <p:cNvPr id="3" name="Imagen 2">
            <a:extLst>
              <a:ext uri="{FF2B5EF4-FFF2-40B4-BE49-F238E27FC236}">
                <a16:creationId xmlns:a16="http://schemas.microsoft.com/office/drawing/2014/main" id="{C9AEFCB5-F02A-4663-AA46-39D397801D46}"/>
              </a:ext>
            </a:extLst>
          </p:cNvPr>
          <p:cNvPicPr>
            <a:picLocks noChangeAspect="1"/>
          </p:cNvPicPr>
          <p:nvPr/>
        </p:nvPicPr>
        <p:blipFill>
          <a:blip r:embed="rId3"/>
          <a:stretch>
            <a:fillRect/>
          </a:stretch>
        </p:blipFill>
        <p:spPr>
          <a:xfrm>
            <a:off x="74521" y="1425815"/>
            <a:ext cx="8994957" cy="2483427"/>
          </a:xfrm>
          <a:prstGeom prst="rect">
            <a:avLst/>
          </a:prstGeom>
        </p:spPr>
      </p:pic>
      <p:pic>
        <p:nvPicPr>
          <p:cNvPr id="15" name="Imagen 14"/>
          <p:cNvPicPr>
            <a:picLocks noChangeAspect="1"/>
          </p:cNvPicPr>
          <p:nvPr/>
        </p:nvPicPr>
        <p:blipFill>
          <a:blip r:embed="rId4"/>
          <a:stretch>
            <a:fillRect/>
          </a:stretch>
        </p:blipFill>
        <p:spPr>
          <a:xfrm>
            <a:off x="7955504" y="1094829"/>
            <a:ext cx="1104900" cy="923925"/>
          </a:xfrm>
          <a:prstGeom prst="rect">
            <a:avLst/>
          </a:prstGeom>
        </p:spPr>
      </p:pic>
      <p:cxnSp>
        <p:nvCxnSpPr>
          <p:cNvPr id="19" name="Conector recto de flecha 18"/>
          <p:cNvCxnSpPr>
            <a:cxnSpLocks/>
          </p:cNvCxnSpPr>
          <p:nvPr/>
        </p:nvCxnSpPr>
        <p:spPr>
          <a:xfrm flipV="1">
            <a:off x="7164288" y="1657258"/>
            <a:ext cx="1227745" cy="290206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ector recto de flecha 7"/>
          <p:cNvCxnSpPr>
            <a:cxnSpLocks/>
          </p:cNvCxnSpPr>
          <p:nvPr/>
        </p:nvCxnSpPr>
        <p:spPr>
          <a:xfrm flipV="1">
            <a:off x="611561" y="2996952"/>
            <a:ext cx="144015" cy="156237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7" name="Imagen 16">
            <a:extLst>
              <a:ext uri="{FF2B5EF4-FFF2-40B4-BE49-F238E27FC236}">
                <a16:creationId xmlns:a16="http://schemas.microsoft.com/office/drawing/2014/main" id="{DF43803B-6130-4978-A3BF-11E676DF2B84}"/>
              </a:ext>
            </a:extLst>
          </p:cNvPr>
          <p:cNvPicPr>
            <a:picLocks noChangeAspect="1"/>
          </p:cNvPicPr>
          <p:nvPr/>
        </p:nvPicPr>
        <p:blipFill>
          <a:blip r:embed="rId5"/>
          <a:stretch>
            <a:fillRect/>
          </a:stretch>
        </p:blipFill>
        <p:spPr>
          <a:xfrm>
            <a:off x="7612874" y="148340"/>
            <a:ext cx="1531126" cy="400340"/>
          </a:xfrm>
          <a:prstGeom prst="rect">
            <a:avLst/>
          </a:prstGeom>
        </p:spPr>
      </p:pic>
      <p:pic>
        <p:nvPicPr>
          <p:cNvPr id="11" name="Imagen 10">
            <a:extLst>
              <a:ext uri="{FF2B5EF4-FFF2-40B4-BE49-F238E27FC236}">
                <a16:creationId xmlns:a16="http://schemas.microsoft.com/office/drawing/2014/main" id="{8BBECF4F-7178-477F-AAC3-C5750711FCB1}"/>
              </a:ext>
            </a:extLst>
          </p:cNvPr>
          <p:cNvPicPr>
            <a:picLocks noChangeAspect="1"/>
          </p:cNvPicPr>
          <p:nvPr/>
        </p:nvPicPr>
        <p:blipFill>
          <a:blip r:embed="rId6"/>
          <a:stretch>
            <a:fillRect/>
          </a:stretch>
        </p:blipFill>
        <p:spPr>
          <a:xfrm>
            <a:off x="-12219" y="-31630"/>
            <a:ext cx="767795" cy="1074952"/>
          </a:xfrm>
          <a:prstGeom prst="rect">
            <a:avLst/>
          </a:prstGeom>
        </p:spPr>
      </p:pic>
    </p:spTree>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17776AEB-16A5-4420-948A-A2169A972D81}"/>
              </a:ext>
            </a:extLst>
          </p:cNvPr>
          <p:cNvSpPr/>
          <p:nvPr/>
        </p:nvSpPr>
        <p:spPr>
          <a:xfrm>
            <a:off x="2051720" y="174638"/>
            <a:ext cx="4753224" cy="1015663"/>
          </a:xfrm>
          <a:prstGeom prst="rect">
            <a:avLst/>
          </a:prstGeom>
        </p:spPr>
        <p:txBody>
          <a:bodyPr wrap="none">
            <a:spAutoFit/>
          </a:bodyPr>
          <a:lstStyle/>
          <a:p>
            <a:pPr algn="ctr">
              <a:spcBef>
                <a:spcPct val="0"/>
              </a:spcBef>
            </a:pPr>
            <a:r>
              <a:rPr lang="es-ES" altLang="es-ES" sz="6000" b="1" dirty="0">
                <a:latin typeface="Century Gothic" panose="020B0502020202020204" pitchFamily="34" charset="0"/>
                <a:cs typeface="Times New Roman" panose="02020603050405020304" pitchFamily="18" charset="0"/>
              </a:rPr>
              <a:t>NORMATIVA</a:t>
            </a:r>
          </a:p>
        </p:txBody>
      </p:sp>
      <p:sp>
        <p:nvSpPr>
          <p:cNvPr id="4" name="Rectangle 5">
            <a:extLst>
              <a:ext uri="{FF2B5EF4-FFF2-40B4-BE49-F238E27FC236}">
                <a16:creationId xmlns:a16="http://schemas.microsoft.com/office/drawing/2014/main" id="{B56FC736-E466-43D8-BC33-85D12853C48B}"/>
              </a:ext>
            </a:extLst>
          </p:cNvPr>
          <p:cNvSpPr>
            <a:spLocks noChangeArrowheads="1"/>
          </p:cNvSpPr>
          <p:nvPr/>
        </p:nvSpPr>
        <p:spPr bwMode="auto">
          <a:xfrm>
            <a:off x="215008" y="898918"/>
            <a:ext cx="8749480"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
              <a:buClr>
                <a:srgbClr val="002060"/>
              </a:buClr>
              <a:defRPr/>
            </a:pPr>
            <a:endParaRPr lang="es-ES" altLang="es-ES" sz="2400" b="1" dirty="0">
              <a:latin typeface="Arial Narrow" panose="020B0606020202030204" pitchFamily="34" charset="0"/>
              <a:cs typeface="Times New Roman" pitchFamily="18" charset="0"/>
            </a:endParaRPr>
          </a:p>
          <a:p>
            <a:pPr marL="285750" indent="-285750" algn="just">
              <a:buClr>
                <a:srgbClr val="002060"/>
              </a:buClr>
              <a:buFont typeface="Wingdings" panose="05000000000000000000" pitchFamily="2" charset="2"/>
              <a:buChar char="ü"/>
              <a:defRPr/>
            </a:pPr>
            <a:r>
              <a:rPr lang="es-ES" altLang="es-ES" sz="2400" b="1" dirty="0">
                <a:latin typeface="Arial Narrow" panose="020B0606020202030204" pitchFamily="34" charset="0"/>
                <a:cs typeface="Times New Roman" pitchFamily="18" charset="0"/>
              </a:rPr>
              <a:t>Decreto 126/2021, de 28 de diciembre </a:t>
            </a:r>
            <a:r>
              <a:rPr lang="es-ES" altLang="es-ES" dirty="0">
                <a:solidFill>
                  <a:srgbClr val="42A9AE"/>
                </a:solidFill>
                <a:latin typeface="Arial Narrow" panose="020B0606020202030204" pitchFamily="34" charset="0"/>
                <a:cs typeface="Times New Roman" pitchFamily="18" charset="0"/>
              </a:rPr>
              <a:t>(DOCM de 10 de enero de 2022). </a:t>
            </a:r>
          </a:p>
          <a:p>
            <a:pPr marL="285750" indent="-285750" algn="just">
              <a:buClr>
                <a:srgbClr val="002060"/>
              </a:buClr>
              <a:buFont typeface="Wingdings" panose="05000000000000000000" pitchFamily="2" charset="2"/>
              <a:buChar char="ü"/>
              <a:defRPr/>
            </a:pPr>
            <a:r>
              <a:rPr lang="es-ES" altLang="es-ES" sz="2400" b="1" dirty="0">
                <a:latin typeface="Arial Narrow" panose="020B0606020202030204" pitchFamily="34" charset="0"/>
                <a:cs typeface="Times New Roman" pitchFamily="18" charset="0"/>
              </a:rPr>
              <a:t>Orden 12/2022, de 18 de enero </a:t>
            </a:r>
            <a:r>
              <a:rPr lang="es-ES" altLang="es-ES" dirty="0">
                <a:solidFill>
                  <a:srgbClr val="42A9AE"/>
                </a:solidFill>
                <a:latin typeface="Arial Narrow" panose="020B0606020202030204" pitchFamily="34" charset="0"/>
                <a:cs typeface="Times New Roman" pitchFamily="18" charset="0"/>
              </a:rPr>
              <a:t>(DOCM de 24 de enero). </a:t>
            </a:r>
          </a:p>
          <a:p>
            <a:pPr marL="285750" indent="-285750" algn="just">
              <a:buClr>
                <a:srgbClr val="002060"/>
              </a:buClr>
              <a:buFont typeface="Wingdings" panose="05000000000000000000" pitchFamily="2" charset="2"/>
              <a:buChar char="ü"/>
              <a:defRPr/>
            </a:pPr>
            <a:r>
              <a:rPr lang="es-ES" altLang="es-ES" sz="2400" b="1" dirty="0">
                <a:latin typeface="Arial Narrow" panose="020B0606020202030204" pitchFamily="34" charset="0"/>
                <a:cs typeface="Times New Roman" pitchFamily="18" charset="0"/>
              </a:rPr>
              <a:t>Orden 6/2024 de modificación de la Orden 12/2022</a:t>
            </a:r>
            <a:r>
              <a:rPr lang="es-ES" altLang="es-ES" sz="2400" dirty="0">
                <a:solidFill>
                  <a:srgbClr val="FF0000"/>
                </a:solidFill>
                <a:latin typeface="Arial Narrow" panose="020B0606020202030204" pitchFamily="34" charset="0"/>
                <a:cs typeface="Times New Roman" pitchFamily="18" charset="0"/>
              </a:rPr>
              <a:t> </a:t>
            </a:r>
          </a:p>
          <a:p>
            <a:pPr marL="285750" indent="-285750" algn="just">
              <a:buClr>
                <a:srgbClr val="002060"/>
              </a:buClr>
              <a:buFont typeface="Wingdings" panose="05000000000000000000" pitchFamily="2" charset="2"/>
              <a:buChar char="ü"/>
              <a:defRPr/>
            </a:pPr>
            <a:r>
              <a:rPr lang="es-ES" altLang="es-ES" sz="2400" b="1" dirty="0">
                <a:latin typeface="Arial Narrow" panose="020B0606020202030204" pitchFamily="34" charset="0"/>
                <a:cs typeface="Times New Roman" pitchFamily="18" charset="0"/>
              </a:rPr>
              <a:t>Resolución</a:t>
            </a:r>
            <a:r>
              <a:rPr lang="es-ES" altLang="es-ES" sz="2400" dirty="0">
                <a:latin typeface="Arial Narrow" panose="020B0606020202030204" pitchFamily="34" charset="0"/>
                <a:cs typeface="Times New Roman" pitchFamily="18" charset="0"/>
              </a:rPr>
              <a:t> </a:t>
            </a:r>
            <a:r>
              <a:rPr lang="es-ES" altLang="es-ES" sz="2400" b="1" dirty="0">
                <a:latin typeface="Arial Narrow" panose="020B0606020202030204" pitchFamily="34" charset="0"/>
                <a:cs typeface="Times New Roman" pitchFamily="18" charset="0"/>
              </a:rPr>
              <a:t>de 01/02/2024</a:t>
            </a:r>
            <a:r>
              <a:rPr lang="es-ES" altLang="es-ES" sz="2000" b="1" dirty="0">
                <a:latin typeface="Arial Narrow" panose="020B0606020202030204" pitchFamily="34" charset="0"/>
                <a:cs typeface="Times New Roman" pitchFamily="18" charset="0"/>
              </a:rPr>
              <a:t>, </a:t>
            </a:r>
            <a:r>
              <a:rPr lang="es-ES" altLang="es-ES" sz="2000" dirty="0">
                <a:solidFill>
                  <a:srgbClr val="42A9AE"/>
                </a:solidFill>
                <a:latin typeface="Arial Narrow" panose="020B0606020202030204" pitchFamily="34" charset="0"/>
                <a:cs typeface="Times New Roman" pitchFamily="18" charset="0"/>
              </a:rPr>
              <a:t>por la que se publica la convocatoria de admisión de alumnado para el curso 2024/25.</a:t>
            </a:r>
          </a:p>
          <a:p>
            <a:pPr algn="ctr">
              <a:buClr>
                <a:srgbClr val="002060"/>
              </a:buClr>
              <a:defRPr/>
            </a:pPr>
            <a:r>
              <a:rPr lang="es-ES" altLang="es-ES" sz="2000" dirty="0">
                <a:solidFill>
                  <a:srgbClr val="42A9AE"/>
                </a:solidFill>
                <a:latin typeface="Arial Narrow" panose="020B0606020202030204" pitchFamily="34" charset="0"/>
                <a:cs typeface="Times New Roman" pitchFamily="18" charset="0"/>
              </a:rPr>
              <a:t> 		</a:t>
            </a:r>
            <a:r>
              <a:rPr lang="es-ES" altLang="es-ES" sz="2000" b="1" dirty="0">
                <a:latin typeface="Arial Narrow" panose="020B0606020202030204" pitchFamily="34" charset="0"/>
                <a:cs typeface="Times New Roman" pitchFamily="18" charset="0"/>
              </a:rPr>
              <a:t>ENSEÑANZAS DE EDUCACIÓN INFANTIL, PRIMARIA, SECUNDARIA Y BACHILLERATO.</a:t>
            </a:r>
          </a:p>
          <a:p>
            <a:pPr algn="ctr">
              <a:buClr>
                <a:srgbClr val="002060"/>
              </a:buClr>
              <a:defRPr/>
            </a:pPr>
            <a:r>
              <a:rPr lang="es-ES" altLang="es-ES" sz="2000" b="1" dirty="0">
                <a:latin typeface="Arial Narrow" panose="020B0606020202030204" pitchFamily="34" charset="0"/>
                <a:cs typeface="Times New Roman" pitchFamily="18" charset="0"/>
              </a:rPr>
              <a:t>	</a:t>
            </a:r>
            <a:r>
              <a:rPr lang="es-ES" altLang="es-ES" sz="2000" b="1" u="sng" dirty="0">
                <a:solidFill>
                  <a:srgbClr val="5098A0"/>
                </a:solidFill>
                <a:latin typeface="Arial Narrow" panose="020B0606020202030204" pitchFamily="34" charset="0"/>
                <a:cs typeface="Times New Roman" pitchFamily="18" charset="0"/>
              </a:rPr>
              <a:t>Calendario de admisión, procesos y documentos a aportar en los criterios de baremo</a:t>
            </a:r>
            <a:r>
              <a:rPr lang="es-ES" altLang="es-ES" sz="2000" b="1" dirty="0">
                <a:solidFill>
                  <a:srgbClr val="5098A0"/>
                </a:solidFill>
                <a:latin typeface="Arial Narrow" panose="020B0606020202030204" pitchFamily="34" charset="0"/>
                <a:cs typeface="Times New Roman" pitchFamily="18" charset="0"/>
              </a:rPr>
              <a:t>.</a:t>
            </a:r>
          </a:p>
          <a:p>
            <a:pPr algn="just">
              <a:buClr>
                <a:srgbClr val="002060"/>
              </a:buClr>
              <a:defRPr/>
            </a:pPr>
            <a:endParaRPr lang="es-ES" altLang="es-ES" sz="2000" dirty="0">
              <a:solidFill>
                <a:srgbClr val="42A9AE"/>
              </a:solidFill>
              <a:highlight>
                <a:srgbClr val="FFFF00"/>
              </a:highlight>
              <a:latin typeface="Arial Narrow" panose="020B0606020202030204" pitchFamily="34" charset="0"/>
              <a:cs typeface="Times New Roman" pitchFamily="18" charset="0"/>
            </a:endParaRPr>
          </a:p>
          <a:p>
            <a:pPr marL="342900" indent="-342900" algn="just">
              <a:buClr>
                <a:srgbClr val="002060"/>
              </a:buClr>
              <a:buFont typeface="Wingdings" pitchFamily="2" charset="2"/>
              <a:buChar char="ü"/>
              <a:defRPr/>
            </a:pPr>
            <a:r>
              <a:rPr lang="es-ES" altLang="es-ES" sz="2000" b="1" dirty="0">
                <a:latin typeface="Arial Narrow" panose="020B0606020202030204" pitchFamily="34" charset="0"/>
                <a:cs typeface="Times New Roman" pitchFamily="18" charset="0"/>
              </a:rPr>
              <a:t>Resoluciones Provinciales </a:t>
            </a:r>
            <a:r>
              <a:rPr lang="es-ES" altLang="es-ES" sz="2000" dirty="0">
                <a:solidFill>
                  <a:srgbClr val="42A9AE"/>
                </a:solidFill>
                <a:latin typeface="Arial Narrow" panose="020B0606020202030204" pitchFamily="34" charset="0"/>
                <a:cs typeface="Times New Roman" pitchFamily="18" charset="0"/>
              </a:rPr>
              <a:t>de cada Delegación Provincial</a:t>
            </a:r>
            <a:r>
              <a:rPr lang="es-ES" altLang="es-ES" sz="2000" dirty="0">
                <a:solidFill>
                  <a:srgbClr val="002060"/>
                </a:solidFill>
                <a:latin typeface="Arial Narrow" panose="020B0606020202030204" pitchFamily="34" charset="0"/>
                <a:cs typeface="Times New Roman" pitchFamily="18" charset="0"/>
              </a:rPr>
              <a:t>.</a:t>
            </a:r>
          </a:p>
          <a:p>
            <a:pPr algn="just">
              <a:buClr>
                <a:srgbClr val="002060"/>
              </a:buClr>
              <a:defRPr/>
            </a:pPr>
            <a:r>
              <a:rPr lang="es-ES" altLang="es-ES" sz="2000" dirty="0">
                <a:solidFill>
                  <a:srgbClr val="002060"/>
                </a:solidFill>
                <a:latin typeface="Arial Narrow" panose="020B0606020202030204" pitchFamily="34" charset="0"/>
                <a:cs typeface="Times New Roman" pitchFamily="18" charset="0"/>
              </a:rPr>
              <a:t> 	</a:t>
            </a:r>
            <a:r>
              <a:rPr lang="es-ES" altLang="es-ES" sz="2000" b="1" u="sng" dirty="0">
                <a:solidFill>
                  <a:srgbClr val="42A9AE"/>
                </a:solidFill>
                <a:latin typeface="Arial Narrow" panose="020B0606020202030204" pitchFamily="34" charset="0"/>
                <a:cs typeface="Times New Roman" pitchFamily="18" charset="0"/>
              </a:rPr>
              <a:t>Áreas de influencia</a:t>
            </a:r>
            <a:r>
              <a:rPr lang="es-ES" altLang="es-ES" sz="2000" u="sng" dirty="0">
                <a:solidFill>
                  <a:srgbClr val="42A9AE"/>
                </a:solidFill>
                <a:latin typeface="Arial Narrow" panose="020B0606020202030204" pitchFamily="34" charset="0"/>
                <a:cs typeface="Times New Roman" pitchFamily="18" charset="0"/>
              </a:rPr>
              <a:t>, </a:t>
            </a:r>
            <a:r>
              <a:rPr lang="es-ES" altLang="es-ES" sz="2000" b="1" u="sng" dirty="0">
                <a:solidFill>
                  <a:srgbClr val="42A9AE"/>
                </a:solidFill>
                <a:latin typeface="Arial Narrow" panose="020B0606020202030204" pitchFamily="34" charset="0"/>
                <a:cs typeface="Times New Roman" pitchFamily="18" charset="0"/>
              </a:rPr>
              <a:t>centros adscritos</a:t>
            </a:r>
            <a:r>
              <a:rPr lang="es-ES" altLang="es-ES" sz="2000" u="sng" dirty="0">
                <a:solidFill>
                  <a:srgbClr val="42A9AE"/>
                </a:solidFill>
                <a:latin typeface="Arial Narrow" panose="020B0606020202030204" pitchFamily="34" charset="0"/>
                <a:cs typeface="Times New Roman" pitchFamily="18" charset="0"/>
              </a:rPr>
              <a:t> y </a:t>
            </a:r>
            <a:r>
              <a:rPr lang="es-ES" altLang="es-ES" sz="2000" b="1" u="sng" dirty="0">
                <a:solidFill>
                  <a:srgbClr val="42A9AE"/>
                </a:solidFill>
                <a:latin typeface="Arial Narrow" panose="020B0606020202030204" pitchFamily="34" charset="0"/>
                <a:cs typeface="Times New Roman" pitchFamily="18" charset="0"/>
              </a:rPr>
              <a:t>vacantes provisionales</a:t>
            </a:r>
            <a:r>
              <a:rPr lang="es-ES" altLang="es-ES" sz="2000" b="1" dirty="0">
                <a:solidFill>
                  <a:srgbClr val="42A9AE"/>
                </a:solidFill>
                <a:latin typeface="Arial Narrow" panose="020B0606020202030204" pitchFamily="34" charset="0"/>
                <a:cs typeface="Times New Roman" pitchFamily="18" charset="0"/>
              </a:rPr>
              <a:t>. </a:t>
            </a:r>
          </a:p>
          <a:p>
            <a:pPr algn="ctr">
              <a:buClr>
                <a:srgbClr val="002060"/>
              </a:buClr>
              <a:defRPr/>
            </a:pPr>
            <a:endParaRPr lang="es-ES" altLang="es-ES" sz="2000" b="1" dirty="0">
              <a:solidFill>
                <a:prstClr val="black"/>
              </a:solidFill>
              <a:highlight>
                <a:srgbClr val="FFFF00"/>
              </a:highlight>
              <a:latin typeface="Arial Narrow" panose="020B0606020202030204" pitchFamily="34" charset="0"/>
              <a:cs typeface="Times New Roman" pitchFamily="18" charset="0"/>
            </a:endParaRPr>
          </a:p>
          <a:p>
            <a:pPr algn="ctr">
              <a:buClr>
                <a:srgbClr val="002060"/>
              </a:buClr>
              <a:defRPr/>
            </a:pPr>
            <a:r>
              <a:rPr lang="es-ES" altLang="es-ES" sz="2000" b="1" dirty="0">
                <a:latin typeface="Arial Narrow" panose="020B0606020202030204" pitchFamily="34" charset="0"/>
                <a:cs typeface="Times New Roman" pitchFamily="18" charset="0"/>
              </a:rPr>
              <a:t>Publicaciones Provinciales y toda la información del proceso </a:t>
            </a:r>
          </a:p>
          <a:p>
            <a:pPr algn="ctr">
              <a:buClr>
                <a:srgbClr val="002060"/>
              </a:buClr>
              <a:defRPr/>
            </a:pPr>
            <a:r>
              <a:rPr lang="es-ES" altLang="es-ES" sz="2000" b="1" u="sng" dirty="0">
                <a:solidFill>
                  <a:srgbClr val="FF0000"/>
                </a:solidFill>
                <a:highlight>
                  <a:srgbClr val="FFFF00"/>
                </a:highlight>
                <a:latin typeface="Arial Narrow" panose="020B0606020202030204" pitchFamily="34" charset="0"/>
                <a:cs typeface="Times New Roman" pitchFamily="18" charset="0"/>
              </a:rPr>
              <a:t>Portal de Educación</a:t>
            </a:r>
            <a:r>
              <a:rPr lang="es-ES" altLang="es-ES" sz="2000" b="1" dirty="0">
                <a:solidFill>
                  <a:srgbClr val="FF0000"/>
                </a:solidFill>
                <a:highlight>
                  <a:srgbClr val="FFFF00"/>
                </a:highlight>
                <a:latin typeface="Arial Narrow" panose="020B0606020202030204" pitchFamily="34" charset="0"/>
                <a:cs typeface="Times New Roman" pitchFamily="18" charset="0"/>
              </a:rPr>
              <a:t>: educa.jccm.es</a:t>
            </a:r>
          </a:p>
          <a:p>
            <a:pPr marL="285750" indent="-285750" algn="just">
              <a:buClr>
                <a:srgbClr val="002060"/>
              </a:buClr>
              <a:buFont typeface="Wingdings" panose="05000000000000000000" pitchFamily="2" charset="2"/>
              <a:buChar char="ü"/>
              <a:defRPr/>
            </a:pPr>
            <a:endParaRPr lang="es-ES" altLang="es-ES" sz="2000" dirty="0">
              <a:solidFill>
                <a:srgbClr val="FF0000"/>
              </a:solidFill>
              <a:highlight>
                <a:srgbClr val="FFFF00"/>
              </a:highlight>
              <a:latin typeface="Arial Narrow" panose="020B0606020202030204" pitchFamily="34" charset="0"/>
              <a:cs typeface="Times New Roman" pitchFamily="18" charset="0"/>
            </a:endParaRPr>
          </a:p>
          <a:p>
            <a:pPr marL="285750" indent="-285750" algn="just">
              <a:buClr>
                <a:srgbClr val="002060"/>
              </a:buClr>
              <a:buFont typeface="Wingdings" panose="05000000000000000000" pitchFamily="2" charset="2"/>
              <a:buChar char="ü"/>
              <a:defRPr/>
            </a:pPr>
            <a:endParaRPr lang="es-ES" altLang="es-ES" sz="2000" b="1" dirty="0">
              <a:latin typeface="Arial Narrow" panose="020B0606020202030204" pitchFamily="34" charset="0"/>
              <a:cs typeface="Times New Roman" pitchFamily="18" charset="0"/>
            </a:endParaRPr>
          </a:p>
          <a:p>
            <a:pPr marL="285750" indent="-285750" algn="just" defTabSz="457200" eaLnBrk="1" fontAlgn="auto" hangingPunct="1">
              <a:spcBef>
                <a:spcPts val="0"/>
              </a:spcBef>
              <a:spcAft>
                <a:spcPts val="0"/>
              </a:spcAft>
              <a:buClr>
                <a:srgbClr val="002060"/>
              </a:buClr>
              <a:buFont typeface="Wingdings" panose="05000000000000000000" pitchFamily="2" charset="2"/>
              <a:buChar char="ü"/>
              <a:defRPr/>
            </a:pPr>
            <a:endParaRPr lang="es-ES" altLang="es-ES" sz="2000" b="1" dirty="0">
              <a:solidFill>
                <a:schemeClr val="accent1">
                  <a:lumMod val="75000"/>
                </a:schemeClr>
              </a:solidFill>
              <a:latin typeface="Arial Narrow" panose="020B0606020202030204" pitchFamily="34" charset="0"/>
              <a:cs typeface="Times New Roman" pitchFamily="18" charset="0"/>
            </a:endParaRPr>
          </a:p>
        </p:txBody>
      </p:sp>
      <p:pic>
        <p:nvPicPr>
          <p:cNvPr id="8" name="Imagen 7">
            <a:extLst>
              <a:ext uri="{FF2B5EF4-FFF2-40B4-BE49-F238E27FC236}">
                <a16:creationId xmlns:a16="http://schemas.microsoft.com/office/drawing/2014/main" id="{98E3BFFB-0E52-4DC4-97C1-B5BE079A484B}"/>
              </a:ext>
            </a:extLst>
          </p:cNvPr>
          <p:cNvPicPr>
            <a:picLocks noChangeAspect="1"/>
          </p:cNvPicPr>
          <p:nvPr/>
        </p:nvPicPr>
        <p:blipFill>
          <a:blip r:embed="rId2"/>
          <a:stretch>
            <a:fillRect/>
          </a:stretch>
        </p:blipFill>
        <p:spPr>
          <a:xfrm>
            <a:off x="-12219" y="-31630"/>
            <a:ext cx="767795" cy="1074952"/>
          </a:xfrm>
          <a:prstGeom prst="rect">
            <a:avLst/>
          </a:prstGeom>
        </p:spPr>
      </p:pic>
    </p:spTree>
    <p:extLst>
      <p:ext uri="{BB962C8B-B14F-4D97-AF65-F5344CB8AC3E}">
        <p14:creationId xmlns:p14="http://schemas.microsoft.com/office/powerpoint/2010/main" val="1937252"/>
      </p:ext>
    </p:extLst>
  </p:cSld>
  <p:clrMapOvr>
    <a:masterClrMapping/>
  </p:clrMapOvr>
  <p:transition spd="slow">
    <p:pull dir="l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31108" y="5384253"/>
            <a:ext cx="8543943" cy="1323439"/>
          </a:xfrm>
          <a:prstGeom prst="rect">
            <a:avLst/>
          </a:prstGeom>
          <a:solidFill>
            <a:schemeClr val="accent4">
              <a:lumMod val="20000"/>
              <a:lumOff val="80000"/>
            </a:schemeClr>
          </a:solidFill>
          <a:ln>
            <a:solidFill>
              <a:schemeClr val="tx1"/>
            </a:solidFill>
          </a:ln>
        </p:spPr>
        <p:txBody>
          <a:bodyPr wrap="square" rtlCol="0">
            <a:spAutoFit/>
          </a:bodyPr>
          <a:lstStyle/>
          <a:p>
            <a:r>
              <a:rPr lang="es-ES" sz="2000" dirty="0">
                <a:solidFill>
                  <a:srgbClr val="002060"/>
                </a:solidFill>
                <a:latin typeface="Arial Narrow" panose="020B0606020202030204" pitchFamily="34" charset="0"/>
              </a:rPr>
              <a:t>- </a:t>
            </a:r>
            <a:r>
              <a:rPr lang="es-ES" sz="2000" b="1" dirty="0">
                <a:latin typeface="Arial Narrow" panose="020B0606020202030204" pitchFamily="34" charset="0"/>
              </a:rPr>
              <a:t>Si es alumnado de CLM </a:t>
            </a:r>
            <a:r>
              <a:rPr lang="es-ES" sz="2000" dirty="0">
                <a:solidFill>
                  <a:srgbClr val="5098A0"/>
                </a:solidFill>
                <a:latin typeface="Arial Narrow" panose="020B0606020202030204" pitchFamily="34" charset="0"/>
              </a:rPr>
              <a:t>aparecen todos los campos rellenos, incluido el centro en el que está actualmente matriculado/a.</a:t>
            </a:r>
          </a:p>
          <a:p>
            <a:r>
              <a:rPr lang="es-ES" sz="2000" dirty="0">
                <a:solidFill>
                  <a:srgbClr val="5098A0"/>
                </a:solidFill>
                <a:latin typeface="Arial Narrow" panose="020B0606020202030204" pitchFamily="34" charset="0"/>
              </a:rPr>
              <a:t>- </a:t>
            </a:r>
            <a:r>
              <a:rPr lang="es-ES" sz="2000" b="1" dirty="0">
                <a:latin typeface="Arial Narrow" panose="020B0606020202030204" pitchFamily="34" charset="0"/>
              </a:rPr>
              <a:t>Si aún NO está escolarizado/a en CLM</a:t>
            </a:r>
            <a:r>
              <a:rPr lang="es-ES" sz="2000" dirty="0">
                <a:solidFill>
                  <a:srgbClr val="5098A0"/>
                </a:solidFill>
                <a:latin typeface="Arial Narrow" panose="020B0606020202030204" pitchFamily="34" charset="0"/>
              </a:rPr>
              <a:t>, incluidos los alumnos/as de 3 años, debemos ir cumplimentando todos nuestros datos. </a:t>
            </a:r>
          </a:p>
        </p:txBody>
      </p:sp>
      <p:sp>
        <p:nvSpPr>
          <p:cNvPr id="8" name="Rectángulo 7"/>
          <p:cNvSpPr/>
          <p:nvPr/>
        </p:nvSpPr>
        <p:spPr>
          <a:xfrm>
            <a:off x="2767959" y="216983"/>
            <a:ext cx="3294492" cy="369332"/>
          </a:xfrm>
          <a:prstGeom prst="rect">
            <a:avLst/>
          </a:prstGeom>
          <a:solidFill>
            <a:srgbClr val="002060"/>
          </a:solidFill>
        </p:spPr>
        <p:txBody>
          <a:bodyPr wrap="none">
            <a:spAutoFit/>
          </a:bodyPr>
          <a:lstStyle/>
          <a:p>
            <a:r>
              <a:rPr lang="es-ES" b="1" dirty="0">
                <a:solidFill>
                  <a:schemeClr val="bg1"/>
                </a:solidFill>
              </a:rPr>
              <a:t>FORMULARIO DE SOLICITUD</a:t>
            </a:r>
          </a:p>
        </p:txBody>
      </p:sp>
      <p:pic>
        <p:nvPicPr>
          <p:cNvPr id="17" name="Imagen 16">
            <a:extLst>
              <a:ext uri="{FF2B5EF4-FFF2-40B4-BE49-F238E27FC236}">
                <a16:creationId xmlns:a16="http://schemas.microsoft.com/office/drawing/2014/main" id="{A742D385-9DE8-410A-AA10-4AC04C7DF7CE}"/>
              </a:ext>
            </a:extLst>
          </p:cNvPr>
          <p:cNvPicPr>
            <a:picLocks noChangeAspect="1"/>
          </p:cNvPicPr>
          <p:nvPr/>
        </p:nvPicPr>
        <p:blipFill>
          <a:blip r:embed="rId2"/>
          <a:stretch>
            <a:fillRect/>
          </a:stretch>
        </p:blipFill>
        <p:spPr>
          <a:xfrm>
            <a:off x="7612874" y="148340"/>
            <a:ext cx="1531126" cy="400340"/>
          </a:xfrm>
          <a:prstGeom prst="rect">
            <a:avLst/>
          </a:prstGeom>
        </p:spPr>
      </p:pic>
      <p:pic>
        <p:nvPicPr>
          <p:cNvPr id="13" name="Imagen 12">
            <a:extLst>
              <a:ext uri="{FF2B5EF4-FFF2-40B4-BE49-F238E27FC236}">
                <a16:creationId xmlns:a16="http://schemas.microsoft.com/office/drawing/2014/main" id="{7EA5DCA0-3897-44E7-86E3-5921BA6D201C}"/>
              </a:ext>
            </a:extLst>
          </p:cNvPr>
          <p:cNvPicPr>
            <a:picLocks noChangeAspect="1"/>
          </p:cNvPicPr>
          <p:nvPr/>
        </p:nvPicPr>
        <p:blipFill>
          <a:blip r:embed="rId3"/>
          <a:stretch>
            <a:fillRect/>
          </a:stretch>
        </p:blipFill>
        <p:spPr>
          <a:xfrm>
            <a:off x="-12218" y="-31630"/>
            <a:ext cx="671654" cy="940350"/>
          </a:xfrm>
          <a:prstGeom prst="rect">
            <a:avLst/>
          </a:prstGeom>
        </p:spPr>
      </p:pic>
      <p:pic>
        <p:nvPicPr>
          <p:cNvPr id="7" name="Imagen 6">
            <a:extLst>
              <a:ext uri="{FF2B5EF4-FFF2-40B4-BE49-F238E27FC236}">
                <a16:creationId xmlns:a16="http://schemas.microsoft.com/office/drawing/2014/main" id="{5F62D715-BFE3-44AD-B9CF-F6F3F33F9425}"/>
              </a:ext>
            </a:extLst>
          </p:cNvPr>
          <p:cNvPicPr>
            <a:picLocks noChangeAspect="1"/>
          </p:cNvPicPr>
          <p:nvPr/>
        </p:nvPicPr>
        <p:blipFill>
          <a:blip r:embed="rId4"/>
          <a:stretch>
            <a:fillRect/>
          </a:stretch>
        </p:blipFill>
        <p:spPr>
          <a:xfrm>
            <a:off x="-15104" y="890099"/>
            <a:ext cx="9051600" cy="4356179"/>
          </a:xfrm>
          <a:prstGeom prst="rect">
            <a:avLst/>
          </a:prstGeom>
        </p:spPr>
      </p:pic>
      <p:cxnSp>
        <p:nvCxnSpPr>
          <p:cNvPr id="9" name="Conector recto de flecha 8"/>
          <p:cNvCxnSpPr>
            <a:cxnSpLocks/>
          </p:cNvCxnSpPr>
          <p:nvPr/>
        </p:nvCxnSpPr>
        <p:spPr>
          <a:xfrm>
            <a:off x="4067944" y="4032319"/>
            <a:ext cx="956133" cy="548809"/>
          </a:xfrm>
          <a:prstGeom prst="straightConnector1">
            <a:avLst/>
          </a:prstGeom>
          <a:ln w="57150">
            <a:solidFill>
              <a:srgbClr val="FF0000">
                <a:alpha val="60000"/>
              </a:srgb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a:cxnSpLocks/>
          </p:cNvCxnSpPr>
          <p:nvPr/>
        </p:nvCxnSpPr>
        <p:spPr>
          <a:xfrm>
            <a:off x="4283968" y="3356992"/>
            <a:ext cx="694786" cy="1282307"/>
          </a:xfrm>
          <a:prstGeom prst="straightConnector1">
            <a:avLst/>
          </a:prstGeom>
          <a:ln w="57150">
            <a:solidFill>
              <a:srgbClr val="FF0000">
                <a:alpha val="60000"/>
              </a:srgb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CuadroTexto 5"/>
          <p:cNvSpPr txBox="1"/>
          <p:nvPr/>
        </p:nvSpPr>
        <p:spPr>
          <a:xfrm>
            <a:off x="4981416" y="4408466"/>
            <a:ext cx="2880320" cy="461665"/>
          </a:xfrm>
          <a:prstGeom prst="rect">
            <a:avLst/>
          </a:prstGeom>
          <a:solidFill>
            <a:srgbClr val="FFFF00"/>
          </a:solidFill>
        </p:spPr>
        <p:txBody>
          <a:bodyPr wrap="square" rtlCol="0">
            <a:spAutoFit/>
          </a:bodyPr>
          <a:lstStyle/>
          <a:p>
            <a:r>
              <a:rPr lang="es-ES" sz="1200" b="1" dirty="0">
                <a:solidFill>
                  <a:srgbClr val="FF0000"/>
                </a:solidFill>
              </a:rPr>
              <a:t>Muy importante el correo electrónico para notificaciones</a:t>
            </a:r>
          </a:p>
        </p:txBody>
      </p:sp>
    </p:spTree>
    <p:extLst>
      <p:ext uri="{BB962C8B-B14F-4D97-AF65-F5344CB8AC3E}">
        <p14:creationId xmlns:p14="http://schemas.microsoft.com/office/powerpoint/2010/main" val="795630898"/>
      </p:ext>
    </p:extLst>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80">
                                          <p:stCondLst>
                                            <p:cond delay="0"/>
                                          </p:stCondLst>
                                        </p:cTn>
                                        <p:tgtEl>
                                          <p:spTgt spid="6"/>
                                        </p:tgtEl>
                                      </p:cBhvr>
                                    </p:animEffect>
                                    <p:anim calcmode="lin" valueType="num">
                                      <p:cBhvr>
                                        <p:cTn id="2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7" dur="26">
                                          <p:stCondLst>
                                            <p:cond delay="650"/>
                                          </p:stCondLst>
                                        </p:cTn>
                                        <p:tgtEl>
                                          <p:spTgt spid="6"/>
                                        </p:tgtEl>
                                      </p:cBhvr>
                                      <p:to x="100000" y="60000"/>
                                    </p:animScale>
                                    <p:animScale>
                                      <p:cBhvr>
                                        <p:cTn id="28" dur="166" decel="50000">
                                          <p:stCondLst>
                                            <p:cond delay="676"/>
                                          </p:stCondLst>
                                        </p:cTn>
                                        <p:tgtEl>
                                          <p:spTgt spid="6"/>
                                        </p:tgtEl>
                                      </p:cBhvr>
                                      <p:to x="100000" y="100000"/>
                                    </p:animScale>
                                    <p:animScale>
                                      <p:cBhvr>
                                        <p:cTn id="29" dur="26">
                                          <p:stCondLst>
                                            <p:cond delay="1312"/>
                                          </p:stCondLst>
                                        </p:cTn>
                                        <p:tgtEl>
                                          <p:spTgt spid="6"/>
                                        </p:tgtEl>
                                      </p:cBhvr>
                                      <p:to x="100000" y="80000"/>
                                    </p:animScale>
                                    <p:animScale>
                                      <p:cBhvr>
                                        <p:cTn id="30" dur="166" decel="50000">
                                          <p:stCondLst>
                                            <p:cond delay="1338"/>
                                          </p:stCondLst>
                                        </p:cTn>
                                        <p:tgtEl>
                                          <p:spTgt spid="6"/>
                                        </p:tgtEl>
                                      </p:cBhvr>
                                      <p:to x="100000" y="100000"/>
                                    </p:animScale>
                                    <p:animScale>
                                      <p:cBhvr>
                                        <p:cTn id="31" dur="26">
                                          <p:stCondLst>
                                            <p:cond delay="1642"/>
                                          </p:stCondLst>
                                        </p:cTn>
                                        <p:tgtEl>
                                          <p:spTgt spid="6"/>
                                        </p:tgtEl>
                                      </p:cBhvr>
                                      <p:to x="100000" y="90000"/>
                                    </p:animScale>
                                    <p:animScale>
                                      <p:cBhvr>
                                        <p:cTn id="32" dur="166" decel="50000">
                                          <p:stCondLst>
                                            <p:cond delay="1668"/>
                                          </p:stCondLst>
                                        </p:cTn>
                                        <p:tgtEl>
                                          <p:spTgt spid="6"/>
                                        </p:tgtEl>
                                      </p:cBhvr>
                                      <p:to x="100000" y="100000"/>
                                    </p:animScale>
                                    <p:animScale>
                                      <p:cBhvr>
                                        <p:cTn id="33" dur="26">
                                          <p:stCondLst>
                                            <p:cond delay="1808"/>
                                          </p:stCondLst>
                                        </p:cTn>
                                        <p:tgtEl>
                                          <p:spTgt spid="6"/>
                                        </p:tgtEl>
                                      </p:cBhvr>
                                      <p:to x="100000" y="95000"/>
                                    </p:animScale>
                                    <p:animScale>
                                      <p:cBhvr>
                                        <p:cTn id="34" dur="166" decel="50000">
                                          <p:stCondLst>
                                            <p:cond delay="1834"/>
                                          </p:stCondLst>
                                        </p:cTn>
                                        <p:tgtEl>
                                          <p:spTgt spid="6"/>
                                        </p:tgtEl>
                                      </p:cBhvr>
                                      <p:to x="100000" y="100000"/>
                                    </p:animScale>
                                  </p:childTnLst>
                                </p:cTn>
                              </p:par>
                              <p:par>
                                <p:cTn id="35" presetID="26"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80">
                                          <p:stCondLst>
                                            <p:cond delay="0"/>
                                          </p:stCondLst>
                                        </p:cTn>
                                        <p:tgtEl>
                                          <p:spTgt spid="11"/>
                                        </p:tgtEl>
                                      </p:cBhvr>
                                    </p:animEffect>
                                    <p:anim calcmode="lin" valueType="num">
                                      <p:cBhvr>
                                        <p:cTn id="3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3" dur="26">
                                          <p:stCondLst>
                                            <p:cond delay="650"/>
                                          </p:stCondLst>
                                        </p:cTn>
                                        <p:tgtEl>
                                          <p:spTgt spid="11"/>
                                        </p:tgtEl>
                                      </p:cBhvr>
                                      <p:to x="100000" y="60000"/>
                                    </p:animScale>
                                    <p:animScale>
                                      <p:cBhvr>
                                        <p:cTn id="44" dur="166" decel="50000">
                                          <p:stCondLst>
                                            <p:cond delay="676"/>
                                          </p:stCondLst>
                                        </p:cTn>
                                        <p:tgtEl>
                                          <p:spTgt spid="11"/>
                                        </p:tgtEl>
                                      </p:cBhvr>
                                      <p:to x="100000" y="100000"/>
                                    </p:animScale>
                                    <p:animScale>
                                      <p:cBhvr>
                                        <p:cTn id="45" dur="26">
                                          <p:stCondLst>
                                            <p:cond delay="1312"/>
                                          </p:stCondLst>
                                        </p:cTn>
                                        <p:tgtEl>
                                          <p:spTgt spid="11"/>
                                        </p:tgtEl>
                                      </p:cBhvr>
                                      <p:to x="100000" y="80000"/>
                                    </p:animScale>
                                    <p:animScale>
                                      <p:cBhvr>
                                        <p:cTn id="46" dur="166" decel="50000">
                                          <p:stCondLst>
                                            <p:cond delay="1338"/>
                                          </p:stCondLst>
                                        </p:cTn>
                                        <p:tgtEl>
                                          <p:spTgt spid="11"/>
                                        </p:tgtEl>
                                      </p:cBhvr>
                                      <p:to x="100000" y="100000"/>
                                    </p:animScale>
                                    <p:animScale>
                                      <p:cBhvr>
                                        <p:cTn id="47" dur="26">
                                          <p:stCondLst>
                                            <p:cond delay="1642"/>
                                          </p:stCondLst>
                                        </p:cTn>
                                        <p:tgtEl>
                                          <p:spTgt spid="11"/>
                                        </p:tgtEl>
                                      </p:cBhvr>
                                      <p:to x="100000" y="90000"/>
                                    </p:animScale>
                                    <p:animScale>
                                      <p:cBhvr>
                                        <p:cTn id="48" dur="166" decel="50000">
                                          <p:stCondLst>
                                            <p:cond delay="1668"/>
                                          </p:stCondLst>
                                        </p:cTn>
                                        <p:tgtEl>
                                          <p:spTgt spid="11"/>
                                        </p:tgtEl>
                                      </p:cBhvr>
                                      <p:to x="100000" y="100000"/>
                                    </p:animScale>
                                    <p:animScale>
                                      <p:cBhvr>
                                        <p:cTn id="49" dur="26">
                                          <p:stCondLst>
                                            <p:cond delay="1808"/>
                                          </p:stCondLst>
                                        </p:cTn>
                                        <p:tgtEl>
                                          <p:spTgt spid="11"/>
                                        </p:tgtEl>
                                      </p:cBhvr>
                                      <p:to x="100000" y="95000"/>
                                    </p:animScale>
                                    <p:animScale>
                                      <p:cBhvr>
                                        <p:cTn id="50" dur="166" decel="50000">
                                          <p:stCondLst>
                                            <p:cond delay="1834"/>
                                          </p:stCondLst>
                                        </p:cTn>
                                        <p:tgtEl>
                                          <p:spTgt spid="11"/>
                                        </p:tgtEl>
                                      </p:cBhvr>
                                      <p:to x="100000" y="100000"/>
                                    </p:animScale>
                                  </p:childTnLst>
                                </p:cTn>
                              </p:par>
                              <p:par>
                                <p:cTn id="51" presetID="2" presetClass="entr" presetSubtype="4" fill="hold" nodeType="with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ppt_x"/>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99053" y="3372823"/>
            <a:ext cx="8887401" cy="3323987"/>
          </a:xfrm>
          <a:prstGeom prst="rect">
            <a:avLst/>
          </a:prstGeom>
          <a:solidFill>
            <a:schemeClr val="bg1">
              <a:lumMod val="95000"/>
            </a:schemeClr>
          </a:solidFill>
          <a:ln>
            <a:solidFill>
              <a:schemeClr val="tx1"/>
            </a:solidFill>
          </a:ln>
        </p:spPr>
        <p:txBody>
          <a:bodyPr wrap="square" rtlCol="0">
            <a:spAutoFit/>
          </a:bodyPr>
          <a:lstStyle/>
          <a:p>
            <a:r>
              <a:rPr lang="es-ES" sz="2000" dirty="0">
                <a:solidFill>
                  <a:srgbClr val="002060"/>
                </a:solidFill>
              </a:rPr>
              <a:t>	</a:t>
            </a:r>
            <a:r>
              <a:rPr lang="es-ES" dirty="0">
                <a:solidFill>
                  <a:srgbClr val="5098A0"/>
                </a:solidFill>
              </a:rPr>
              <a:t>En este apartado indicaremos </a:t>
            </a:r>
            <a:r>
              <a:rPr lang="es-ES" b="1" dirty="0">
                <a:solidFill>
                  <a:srgbClr val="5098A0"/>
                </a:solidFill>
              </a:rPr>
              <a:t> </a:t>
            </a:r>
            <a:r>
              <a:rPr lang="es-ES" b="1" dirty="0"/>
              <a:t>etapa, curso y centros </a:t>
            </a:r>
            <a:r>
              <a:rPr lang="es-ES" dirty="0">
                <a:solidFill>
                  <a:srgbClr val="5098A0"/>
                </a:solidFill>
              </a:rPr>
              <a:t>educativos por orden de prioridad y si solicitamos </a:t>
            </a:r>
            <a:r>
              <a:rPr lang="es-ES" b="1" dirty="0"/>
              <a:t>enseñanza bilingüe. </a:t>
            </a:r>
          </a:p>
          <a:p>
            <a:pPr algn="ctr"/>
            <a:endParaRPr lang="es-ES" b="1" u="sng" dirty="0">
              <a:solidFill>
                <a:srgbClr val="FF0000"/>
              </a:solidFill>
            </a:endParaRPr>
          </a:p>
          <a:p>
            <a:pPr algn="ctr"/>
            <a:r>
              <a:rPr lang="es-ES" b="1" u="sng" dirty="0">
                <a:solidFill>
                  <a:srgbClr val="FF0000"/>
                </a:solidFill>
              </a:rPr>
              <a:t>Se debe elegir el nivel siguiente al que se está cursando </a:t>
            </a:r>
            <a:endParaRPr lang="es-ES" b="1" u="sng" dirty="0">
              <a:solidFill>
                <a:srgbClr val="002060"/>
              </a:solidFill>
            </a:endParaRPr>
          </a:p>
          <a:p>
            <a:pPr algn="ctr"/>
            <a:r>
              <a:rPr lang="es-ES" b="1" u="sng" dirty="0">
                <a:solidFill>
                  <a:srgbClr val="FF0000"/>
                </a:solidFill>
              </a:rPr>
              <a:t>Se recomienda completar los 6 centros</a:t>
            </a:r>
            <a:r>
              <a:rPr lang="es-ES" b="1" dirty="0">
                <a:solidFill>
                  <a:srgbClr val="FF0000"/>
                </a:solidFill>
              </a:rPr>
              <a:t> </a:t>
            </a:r>
            <a:endParaRPr lang="es-ES" dirty="0">
              <a:solidFill>
                <a:srgbClr val="FF0000"/>
              </a:solidFill>
            </a:endParaRPr>
          </a:p>
          <a:p>
            <a:endParaRPr lang="es-ES" b="1" u="sng" dirty="0">
              <a:solidFill>
                <a:srgbClr val="002060"/>
              </a:solidFill>
            </a:endParaRPr>
          </a:p>
          <a:p>
            <a:r>
              <a:rPr lang="es-ES" b="1" u="sng" dirty="0"/>
              <a:t>Para cambios de centro </a:t>
            </a:r>
            <a:r>
              <a:rPr lang="es-ES" dirty="0">
                <a:solidFill>
                  <a:srgbClr val="42A9AE"/>
                </a:solidFill>
              </a:rPr>
              <a:t>deberemos marcar “</a:t>
            </a:r>
            <a:r>
              <a:rPr lang="es-ES" b="1" dirty="0"/>
              <a:t>SI o NO </a:t>
            </a:r>
            <a:r>
              <a:rPr lang="es-ES" b="1" i="1" dirty="0"/>
              <a:t>deseo permanecer en mi centro de procedencia</a:t>
            </a:r>
            <a:r>
              <a:rPr lang="es-ES" dirty="0"/>
              <a:t>”,</a:t>
            </a:r>
            <a:r>
              <a:rPr lang="es-ES" dirty="0">
                <a:solidFill>
                  <a:srgbClr val="42A9AE"/>
                </a:solidFill>
              </a:rPr>
              <a:t> me puede asignar un centro que no he solicitado si no entro en el centro deseado.</a:t>
            </a:r>
          </a:p>
          <a:p>
            <a:endParaRPr lang="es-ES" sz="800" dirty="0">
              <a:solidFill>
                <a:srgbClr val="002060"/>
              </a:solidFill>
            </a:endParaRPr>
          </a:p>
          <a:p>
            <a:r>
              <a:rPr lang="es-ES" b="1" dirty="0">
                <a:solidFill>
                  <a:srgbClr val="FF0000"/>
                </a:solidFill>
              </a:rPr>
              <a:t>Muy importante: Si no quiero perder la plaza en mi centro debo </a:t>
            </a:r>
            <a:r>
              <a:rPr lang="es-ES" sz="2000" b="1" u="sng" dirty="0"/>
              <a:t>RENUNCIAR</a:t>
            </a:r>
            <a:r>
              <a:rPr lang="es-ES" sz="2000" b="1" dirty="0"/>
              <a:t> </a:t>
            </a:r>
            <a:r>
              <a:rPr lang="es-ES" b="1" dirty="0">
                <a:solidFill>
                  <a:srgbClr val="FF0000"/>
                </a:solidFill>
              </a:rPr>
              <a:t>a seguir participando en el proceso de admisión. (plazo del 4 al 10 de junio)</a:t>
            </a:r>
          </a:p>
        </p:txBody>
      </p:sp>
      <p:pic>
        <p:nvPicPr>
          <p:cNvPr id="4" name="Imagen 3">
            <a:extLst>
              <a:ext uri="{FF2B5EF4-FFF2-40B4-BE49-F238E27FC236}">
                <a16:creationId xmlns:a16="http://schemas.microsoft.com/office/drawing/2014/main" id="{67E4CD40-E60B-4F6F-80AE-5EB74ACB0FC0}"/>
              </a:ext>
            </a:extLst>
          </p:cNvPr>
          <p:cNvPicPr>
            <a:picLocks noChangeAspect="1"/>
          </p:cNvPicPr>
          <p:nvPr/>
        </p:nvPicPr>
        <p:blipFill>
          <a:blip r:embed="rId2"/>
          <a:stretch>
            <a:fillRect/>
          </a:stretch>
        </p:blipFill>
        <p:spPr>
          <a:xfrm>
            <a:off x="18847" y="67006"/>
            <a:ext cx="9012235" cy="3079925"/>
          </a:xfrm>
          <a:prstGeom prst="rect">
            <a:avLst/>
          </a:prstGeom>
        </p:spPr>
      </p:pic>
      <p:sp>
        <p:nvSpPr>
          <p:cNvPr id="2" name="Elipse 1"/>
          <p:cNvSpPr/>
          <p:nvPr/>
        </p:nvSpPr>
        <p:spPr>
          <a:xfrm>
            <a:off x="7812360" y="1251369"/>
            <a:ext cx="955066"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1" name="Conector recto 10"/>
          <p:cNvCxnSpPr>
            <a:cxnSpLocks/>
          </p:cNvCxnSpPr>
          <p:nvPr/>
        </p:nvCxnSpPr>
        <p:spPr>
          <a:xfrm>
            <a:off x="204146" y="548680"/>
            <a:ext cx="127151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Conector recto 12"/>
          <p:cNvCxnSpPr/>
          <p:nvPr/>
        </p:nvCxnSpPr>
        <p:spPr>
          <a:xfrm flipV="1">
            <a:off x="3275856" y="548680"/>
            <a:ext cx="1071736" cy="838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Conector recto 13"/>
          <p:cNvCxnSpPr>
            <a:cxnSpLocks/>
          </p:cNvCxnSpPr>
          <p:nvPr/>
        </p:nvCxnSpPr>
        <p:spPr>
          <a:xfrm>
            <a:off x="7020272" y="548680"/>
            <a:ext cx="1934087" cy="838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Elipse 18"/>
          <p:cNvSpPr/>
          <p:nvPr/>
        </p:nvSpPr>
        <p:spPr>
          <a:xfrm>
            <a:off x="5580112" y="1220520"/>
            <a:ext cx="648072" cy="3382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6" name="Conector angular 5"/>
          <p:cNvCxnSpPr/>
          <p:nvPr/>
        </p:nvCxnSpPr>
        <p:spPr>
          <a:xfrm rot="5400000" flipH="1" flipV="1">
            <a:off x="-1241692" y="4231874"/>
            <a:ext cx="2711818" cy="20"/>
          </a:xfrm>
          <a:prstGeom prst="bentConnector3">
            <a:avLst>
              <a:gd name="adj1" fmla="val 49424"/>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5" name="Imagen 14">
            <a:extLst>
              <a:ext uri="{FF2B5EF4-FFF2-40B4-BE49-F238E27FC236}">
                <a16:creationId xmlns:a16="http://schemas.microsoft.com/office/drawing/2014/main" id="{990CD1F8-1486-4ECC-84AF-8A9B4E38068C}"/>
              </a:ext>
            </a:extLst>
          </p:cNvPr>
          <p:cNvPicPr>
            <a:picLocks noChangeAspect="1"/>
          </p:cNvPicPr>
          <p:nvPr/>
        </p:nvPicPr>
        <p:blipFill>
          <a:blip r:embed="rId3"/>
          <a:stretch>
            <a:fillRect/>
          </a:stretch>
        </p:blipFill>
        <p:spPr>
          <a:xfrm>
            <a:off x="5274332" y="46198"/>
            <a:ext cx="1259632" cy="329353"/>
          </a:xfrm>
          <a:prstGeom prst="rect">
            <a:avLst/>
          </a:prstGeom>
        </p:spPr>
      </p:pic>
      <p:cxnSp>
        <p:nvCxnSpPr>
          <p:cNvPr id="8" name="Conector recto 7">
            <a:extLst>
              <a:ext uri="{FF2B5EF4-FFF2-40B4-BE49-F238E27FC236}">
                <a16:creationId xmlns:a16="http://schemas.microsoft.com/office/drawing/2014/main" id="{5416F052-6D20-412A-A81A-CC5375515E8C}"/>
              </a:ext>
            </a:extLst>
          </p:cNvPr>
          <p:cNvCxnSpPr>
            <a:cxnSpLocks/>
          </p:cNvCxnSpPr>
          <p:nvPr/>
        </p:nvCxnSpPr>
        <p:spPr>
          <a:xfrm flipV="1">
            <a:off x="204146" y="259849"/>
            <a:ext cx="4583878"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Conector recto 21">
            <a:extLst>
              <a:ext uri="{FF2B5EF4-FFF2-40B4-BE49-F238E27FC236}">
                <a16:creationId xmlns:a16="http://schemas.microsoft.com/office/drawing/2014/main" id="{2D96EE85-9062-4153-B1B1-A48F00987F9C}"/>
              </a:ext>
            </a:extLst>
          </p:cNvPr>
          <p:cNvCxnSpPr/>
          <p:nvPr/>
        </p:nvCxnSpPr>
        <p:spPr>
          <a:xfrm>
            <a:off x="167873" y="3146931"/>
            <a:ext cx="768022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Conector recto 28">
            <a:extLst>
              <a:ext uri="{FF2B5EF4-FFF2-40B4-BE49-F238E27FC236}">
                <a16:creationId xmlns:a16="http://schemas.microsoft.com/office/drawing/2014/main" id="{691A5B12-1153-4562-8D4C-C18E219DC4F1}"/>
              </a:ext>
            </a:extLst>
          </p:cNvPr>
          <p:cNvCxnSpPr/>
          <p:nvPr/>
        </p:nvCxnSpPr>
        <p:spPr>
          <a:xfrm>
            <a:off x="204146" y="2780928"/>
            <a:ext cx="5375966" cy="0"/>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pic>
        <p:nvPicPr>
          <p:cNvPr id="17" name="Imagen 16">
            <a:extLst>
              <a:ext uri="{FF2B5EF4-FFF2-40B4-BE49-F238E27FC236}">
                <a16:creationId xmlns:a16="http://schemas.microsoft.com/office/drawing/2014/main" id="{BC9EAD6F-C54F-48AF-A0AF-7E724EB91F13}"/>
              </a:ext>
            </a:extLst>
          </p:cNvPr>
          <p:cNvPicPr>
            <a:picLocks noChangeAspect="1"/>
          </p:cNvPicPr>
          <p:nvPr/>
        </p:nvPicPr>
        <p:blipFill>
          <a:blip r:embed="rId4"/>
          <a:stretch>
            <a:fillRect/>
          </a:stretch>
        </p:blipFill>
        <p:spPr>
          <a:xfrm>
            <a:off x="8647089" y="2493346"/>
            <a:ext cx="410816" cy="575163"/>
          </a:xfrm>
          <a:prstGeom prst="rect">
            <a:avLst/>
          </a:prstGeom>
        </p:spPr>
      </p:pic>
    </p:spTree>
    <p:extLst>
      <p:ext uri="{BB962C8B-B14F-4D97-AF65-F5344CB8AC3E}">
        <p14:creationId xmlns:p14="http://schemas.microsoft.com/office/powerpoint/2010/main" val="195184497"/>
      </p:ext>
    </p:extLst>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fade">
                                      <p:cBhvr>
                                        <p:cTn id="32" dur="1000"/>
                                        <p:tgtEl>
                                          <p:spTgt spid="5">
                                            <p:txEl>
                                              <p:pRg st="0" end="0"/>
                                            </p:txEl>
                                          </p:spTgt>
                                        </p:tgtEl>
                                      </p:cBhvr>
                                    </p:animEffect>
                                    <p:anim calcmode="lin" valueType="num">
                                      <p:cBhvr>
                                        <p:cTn id="3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animEffect transition="in" filter="fade">
                                      <p:cBhvr>
                                        <p:cTn id="39" dur="1000"/>
                                        <p:tgtEl>
                                          <p:spTgt spid="5">
                                            <p:txEl>
                                              <p:pRg st="2" end="2"/>
                                            </p:txEl>
                                          </p:spTgt>
                                        </p:tgtEl>
                                      </p:cBhvr>
                                    </p:animEffect>
                                    <p:anim calcmode="lin" valueType="num">
                                      <p:cBhvr>
                                        <p:cTn id="4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5">
                                            <p:txEl>
                                              <p:pRg st="3" end="3"/>
                                            </p:txEl>
                                          </p:spTgt>
                                        </p:tgtEl>
                                        <p:attrNameLst>
                                          <p:attrName>style.visibility</p:attrName>
                                        </p:attrNameLst>
                                      </p:cBhvr>
                                      <p:to>
                                        <p:strVal val="visible"/>
                                      </p:to>
                                    </p:set>
                                    <p:animEffect transition="in" filter="fade">
                                      <p:cBhvr>
                                        <p:cTn id="46" dur="1000"/>
                                        <p:tgtEl>
                                          <p:spTgt spid="5">
                                            <p:txEl>
                                              <p:pRg st="3" end="3"/>
                                            </p:txEl>
                                          </p:spTgt>
                                        </p:tgtEl>
                                      </p:cBhvr>
                                    </p:animEffect>
                                    <p:anim calcmode="lin" valueType="num">
                                      <p:cBhvr>
                                        <p:cTn id="47"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5">
                                            <p:txEl>
                                              <p:pRg st="5" end="5"/>
                                            </p:txEl>
                                          </p:spTgt>
                                        </p:tgtEl>
                                        <p:attrNameLst>
                                          <p:attrName>style.visibility</p:attrName>
                                        </p:attrNameLst>
                                      </p:cBhvr>
                                      <p:to>
                                        <p:strVal val="visible"/>
                                      </p:to>
                                    </p:set>
                                    <p:animEffect transition="in" filter="fade">
                                      <p:cBhvr>
                                        <p:cTn id="53" dur="1000"/>
                                        <p:tgtEl>
                                          <p:spTgt spid="5">
                                            <p:txEl>
                                              <p:pRg st="5" end="5"/>
                                            </p:txEl>
                                          </p:spTgt>
                                        </p:tgtEl>
                                      </p:cBhvr>
                                    </p:animEffect>
                                    <p:anim calcmode="lin" valueType="num">
                                      <p:cBhvr>
                                        <p:cTn id="54"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55"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5">
                                            <p:txEl>
                                              <p:pRg st="7" end="7"/>
                                            </p:txEl>
                                          </p:spTgt>
                                        </p:tgtEl>
                                        <p:attrNameLst>
                                          <p:attrName>style.visibility</p:attrName>
                                        </p:attrNameLst>
                                      </p:cBhvr>
                                      <p:to>
                                        <p:strVal val="visible"/>
                                      </p:to>
                                    </p:set>
                                    <p:animEffect transition="in" filter="fade">
                                      <p:cBhvr>
                                        <p:cTn id="60" dur="1000"/>
                                        <p:tgtEl>
                                          <p:spTgt spid="5">
                                            <p:txEl>
                                              <p:pRg st="7" end="7"/>
                                            </p:txEl>
                                          </p:spTgt>
                                        </p:tgtEl>
                                      </p:cBhvr>
                                    </p:animEffect>
                                    <p:anim calcmode="lin" valueType="num">
                                      <p:cBhvr>
                                        <p:cTn id="61"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62" dur="1000" fill="hold"/>
                                        <p:tgtEl>
                                          <p:spTgt spid="5">
                                            <p:txEl>
                                              <p:pRg st="7" end="7"/>
                                            </p:txEl>
                                          </p:spTgt>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fade">
                                      <p:cBhvr>
                                        <p:cTn id="65" dur="1000"/>
                                        <p:tgtEl>
                                          <p:spTgt spid="6"/>
                                        </p:tgtEl>
                                      </p:cBhvr>
                                    </p:animEffect>
                                    <p:anim calcmode="lin" valueType="num">
                                      <p:cBhvr>
                                        <p:cTn id="66" dur="1000" fill="hold"/>
                                        <p:tgtEl>
                                          <p:spTgt spid="6"/>
                                        </p:tgtEl>
                                        <p:attrNameLst>
                                          <p:attrName>ppt_x</p:attrName>
                                        </p:attrNameLst>
                                      </p:cBhvr>
                                      <p:tavLst>
                                        <p:tav tm="0">
                                          <p:val>
                                            <p:strVal val="#ppt_x"/>
                                          </p:val>
                                        </p:tav>
                                        <p:tav tm="100000">
                                          <p:val>
                                            <p:strVal val="#ppt_x"/>
                                          </p:val>
                                        </p:tav>
                                      </p:tavLst>
                                    </p:anim>
                                    <p:anim calcmode="lin" valueType="num">
                                      <p:cBhvr>
                                        <p:cTn id="6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283918" y="2008930"/>
            <a:ext cx="8271258" cy="2763762"/>
          </a:xfrm>
          <a:prstGeom prst="rect">
            <a:avLst/>
          </a:prstGeom>
        </p:spPr>
      </p:pic>
      <p:sp>
        <p:nvSpPr>
          <p:cNvPr id="4" name="Elipse 3"/>
          <p:cNvSpPr/>
          <p:nvPr/>
        </p:nvSpPr>
        <p:spPr>
          <a:xfrm>
            <a:off x="5010428" y="2211563"/>
            <a:ext cx="576064" cy="30812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6" name="Conector recto 5"/>
          <p:cNvCxnSpPr/>
          <p:nvPr/>
        </p:nvCxnSpPr>
        <p:spPr>
          <a:xfrm>
            <a:off x="1403648" y="2420888"/>
            <a:ext cx="3600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Conector recto 7"/>
          <p:cNvCxnSpPr/>
          <p:nvPr/>
        </p:nvCxnSpPr>
        <p:spPr>
          <a:xfrm>
            <a:off x="391725" y="3301471"/>
            <a:ext cx="1512168"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5" name="Imagen 14"/>
          <p:cNvPicPr>
            <a:picLocks noChangeAspect="1"/>
          </p:cNvPicPr>
          <p:nvPr/>
        </p:nvPicPr>
        <p:blipFill>
          <a:blip r:embed="rId3"/>
          <a:stretch>
            <a:fillRect/>
          </a:stretch>
        </p:blipFill>
        <p:spPr>
          <a:xfrm>
            <a:off x="345232" y="3899301"/>
            <a:ext cx="3844687" cy="676064"/>
          </a:xfrm>
          <a:prstGeom prst="rect">
            <a:avLst/>
          </a:prstGeom>
        </p:spPr>
      </p:pic>
      <p:sp>
        <p:nvSpPr>
          <p:cNvPr id="10" name="CuadroTexto 9"/>
          <p:cNvSpPr txBox="1"/>
          <p:nvPr/>
        </p:nvSpPr>
        <p:spPr>
          <a:xfrm>
            <a:off x="2690283" y="3757149"/>
            <a:ext cx="4185973" cy="646331"/>
          </a:xfrm>
          <a:prstGeom prst="rect">
            <a:avLst/>
          </a:prstGeom>
          <a:solidFill>
            <a:schemeClr val="bg1"/>
          </a:solidFill>
        </p:spPr>
        <p:txBody>
          <a:bodyPr wrap="square" rtlCol="0">
            <a:spAutoFit/>
          </a:bodyPr>
          <a:lstStyle/>
          <a:p>
            <a:r>
              <a:rPr lang="es-ES" sz="1200" b="1" dirty="0">
                <a:solidFill>
                  <a:srgbClr val="FF0000"/>
                </a:solidFill>
              </a:rPr>
              <a:t>Poner parte del nombre propio de la vía, sin escribir calle, avenida…y luego seleccionar en el cuadro siguiente.</a:t>
            </a:r>
            <a:endParaRPr lang="es-ES" b="1" dirty="0">
              <a:solidFill>
                <a:srgbClr val="FF0000"/>
              </a:solidFill>
            </a:endParaRPr>
          </a:p>
        </p:txBody>
      </p:sp>
      <p:cxnSp>
        <p:nvCxnSpPr>
          <p:cNvPr id="12" name="Conector recto de flecha 11"/>
          <p:cNvCxnSpPr/>
          <p:nvPr/>
        </p:nvCxnSpPr>
        <p:spPr>
          <a:xfrm>
            <a:off x="1793740" y="3787346"/>
            <a:ext cx="1008112" cy="216024"/>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p:cNvCxnSpPr/>
          <p:nvPr/>
        </p:nvCxnSpPr>
        <p:spPr>
          <a:xfrm flipV="1">
            <a:off x="2049011" y="3987982"/>
            <a:ext cx="693230" cy="197263"/>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CuadroTexto 17"/>
          <p:cNvSpPr txBox="1"/>
          <p:nvPr/>
        </p:nvSpPr>
        <p:spPr>
          <a:xfrm>
            <a:off x="1836188" y="4912832"/>
            <a:ext cx="3671915" cy="461665"/>
          </a:xfrm>
          <a:prstGeom prst="rect">
            <a:avLst/>
          </a:prstGeom>
          <a:solidFill>
            <a:schemeClr val="bg1"/>
          </a:solidFill>
        </p:spPr>
        <p:txBody>
          <a:bodyPr wrap="square" rtlCol="0">
            <a:spAutoFit/>
          </a:bodyPr>
          <a:lstStyle/>
          <a:p>
            <a:r>
              <a:rPr lang="es-ES" sz="1200" b="1" dirty="0">
                <a:solidFill>
                  <a:srgbClr val="FF0000"/>
                </a:solidFill>
              </a:rPr>
              <a:t>Hacer clic sobre la vía seleccionada para que aparezca grabada en el recuadro de abajo</a:t>
            </a:r>
          </a:p>
        </p:txBody>
      </p:sp>
      <p:cxnSp>
        <p:nvCxnSpPr>
          <p:cNvPr id="22" name="Conector recto de flecha 21"/>
          <p:cNvCxnSpPr/>
          <p:nvPr/>
        </p:nvCxnSpPr>
        <p:spPr>
          <a:xfrm>
            <a:off x="2691408" y="4690837"/>
            <a:ext cx="0" cy="303384"/>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Elipse 23"/>
          <p:cNvSpPr/>
          <p:nvPr/>
        </p:nvSpPr>
        <p:spPr>
          <a:xfrm>
            <a:off x="1967315" y="4393501"/>
            <a:ext cx="1669074" cy="29733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CuadroTexto 27"/>
          <p:cNvSpPr txBox="1"/>
          <p:nvPr/>
        </p:nvSpPr>
        <p:spPr>
          <a:xfrm>
            <a:off x="4060800" y="761591"/>
            <a:ext cx="4903688" cy="1323439"/>
          </a:xfrm>
          <a:prstGeom prst="rect">
            <a:avLst/>
          </a:prstGeom>
          <a:noFill/>
        </p:spPr>
        <p:txBody>
          <a:bodyPr wrap="square" rtlCol="0">
            <a:spAutoFit/>
          </a:bodyPr>
          <a:lstStyle/>
          <a:p>
            <a:r>
              <a:rPr lang="es-ES" sz="1600" b="1" dirty="0">
                <a:solidFill>
                  <a:srgbClr val="42A9AE"/>
                </a:solidFill>
              </a:rPr>
              <a:t>El domicilio que hay que alegar es en el que está empadronado el alumno/a con sus progenitores o tutores/as legales</a:t>
            </a:r>
            <a:r>
              <a:rPr lang="es-ES" sz="1600" b="1" dirty="0">
                <a:solidFill>
                  <a:srgbClr val="002060"/>
                </a:solidFill>
              </a:rPr>
              <a:t>. </a:t>
            </a:r>
            <a:r>
              <a:rPr lang="es-ES" sz="1600" b="1" dirty="0">
                <a:solidFill>
                  <a:srgbClr val="FF0000"/>
                </a:solidFill>
              </a:rPr>
              <a:t>Si el domicilio de ambos </a:t>
            </a:r>
            <a:r>
              <a:rPr lang="es-ES" sz="1600" b="1" u="sng" dirty="0">
                <a:solidFill>
                  <a:srgbClr val="FF0000"/>
                </a:solidFill>
              </a:rPr>
              <a:t>no coincide </a:t>
            </a:r>
            <a:r>
              <a:rPr lang="es-ES" sz="1600" b="1" dirty="0">
                <a:solidFill>
                  <a:srgbClr val="42A9AE"/>
                </a:solidFill>
              </a:rPr>
              <a:t>debemos indicar con cuál de ellos está empadronado/a.</a:t>
            </a:r>
          </a:p>
        </p:txBody>
      </p:sp>
      <p:sp>
        <p:nvSpPr>
          <p:cNvPr id="30" name="CuadroTexto 29"/>
          <p:cNvSpPr txBox="1"/>
          <p:nvPr/>
        </p:nvSpPr>
        <p:spPr>
          <a:xfrm>
            <a:off x="537677" y="5514637"/>
            <a:ext cx="8064896" cy="830997"/>
          </a:xfrm>
          <a:prstGeom prst="rect">
            <a:avLst/>
          </a:prstGeom>
          <a:noFill/>
        </p:spPr>
        <p:txBody>
          <a:bodyPr wrap="square" rtlCol="0">
            <a:spAutoFit/>
          </a:bodyPr>
          <a:lstStyle/>
          <a:p>
            <a:r>
              <a:rPr lang="es-ES" sz="1600" b="1" dirty="0">
                <a:solidFill>
                  <a:srgbClr val="42A9AE"/>
                </a:solidFill>
              </a:rPr>
              <a:t>Hay que rellenar </a:t>
            </a:r>
            <a:r>
              <a:rPr lang="es-ES" sz="1600" b="1" u="sng" dirty="0">
                <a:solidFill>
                  <a:srgbClr val="FF0000"/>
                </a:solidFill>
              </a:rPr>
              <a:t>por orden</a:t>
            </a:r>
            <a:r>
              <a:rPr lang="es-ES" sz="1600" b="1" dirty="0">
                <a:solidFill>
                  <a:srgbClr val="42A9AE"/>
                </a:solidFill>
              </a:rPr>
              <a:t>, Provincia/Municipio y Localidad y aparecerán todas las calles correspondientes a la localidad. Seleccionar en el recuadro la que corresponda y después completar con nº/piso/…y código postal.</a:t>
            </a:r>
          </a:p>
        </p:txBody>
      </p:sp>
      <p:cxnSp>
        <p:nvCxnSpPr>
          <p:cNvPr id="32" name="Conector recto de flecha 31"/>
          <p:cNvCxnSpPr>
            <a:cxnSpLocks/>
          </p:cNvCxnSpPr>
          <p:nvPr/>
        </p:nvCxnSpPr>
        <p:spPr>
          <a:xfrm>
            <a:off x="6876256" y="2008930"/>
            <a:ext cx="206515" cy="1708102"/>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4" name="CuadroTexto 33"/>
          <p:cNvSpPr txBox="1"/>
          <p:nvPr/>
        </p:nvSpPr>
        <p:spPr>
          <a:xfrm>
            <a:off x="179512" y="139584"/>
            <a:ext cx="2657916" cy="646331"/>
          </a:xfrm>
          <a:prstGeom prst="rect">
            <a:avLst/>
          </a:prstGeom>
          <a:noFill/>
        </p:spPr>
        <p:txBody>
          <a:bodyPr wrap="square" rtlCol="0">
            <a:spAutoFit/>
          </a:bodyPr>
          <a:lstStyle/>
          <a:p>
            <a:r>
              <a:rPr lang="es-ES" sz="3600" b="1" dirty="0">
                <a:latin typeface="Arial Narrow" panose="020B0606020202030204" pitchFamily="34" charset="0"/>
              </a:rPr>
              <a:t>CRITERIOS</a:t>
            </a:r>
          </a:p>
        </p:txBody>
      </p:sp>
      <p:sp>
        <p:nvSpPr>
          <p:cNvPr id="35" name="CuadroTexto 34"/>
          <p:cNvSpPr txBox="1"/>
          <p:nvPr/>
        </p:nvSpPr>
        <p:spPr>
          <a:xfrm>
            <a:off x="269933" y="910014"/>
            <a:ext cx="3509980" cy="1077218"/>
          </a:xfrm>
          <a:prstGeom prst="rect">
            <a:avLst/>
          </a:prstGeom>
          <a:noFill/>
        </p:spPr>
        <p:txBody>
          <a:bodyPr wrap="square" rtlCol="0">
            <a:spAutoFit/>
          </a:bodyPr>
          <a:lstStyle/>
          <a:p>
            <a:r>
              <a:rPr lang="es-ES" sz="1600" b="1" dirty="0">
                <a:solidFill>
                  <a:srgbClr val="42A9AE"/>
                </a:solidFill>
              </a:rPr>
              <a:t>Rellenar si existen hermanos/as/padres o madres que </a:t>
            </a:r>
            <a:r>
              <a:rPr lang="es-ES" sz="1600" b="1" u="sng" dirty="0">
                <a:solidFill>
                  <a:srgbClr val="42A9AE"/>
                </a:solidFill>
              </a:rPr>
              <a:t>estudien o trabajen en los centros solicitados</a:t>
            </a:r>
            <a:r>
              <a:rPr lang="es-ES" sz="1600" dirty="0">
                <a:solidFill>
                  <a:srgbClr val="42A9AE"/>
                </a:solidFill>
              </a:rPr>
              <a:t>.</a:t>
            </a:r>
          </a:p>
        </p:txBody>
      </p:sp>
      <p:cxnSp>
        <p:nvCxnSpPr>
          <p:cNvPr id="37" name="Conector angular 36"/>
          <p:cNvCxnSpPr>
            <a:cxnSpLocks/>
          </p:cNvCxnSpPr>
          <p:nvPr/>
        </p:nvCxnSpPr>
        <p:spPr>
          <a:xfrm rot="10800000" flipH="1" flipV="1">
            <a:off x="355511" y="1412818"/>
            <a:ext cx="121790" cy="1206631"/>
          </a:xfrm>
          <a:prstGeom prst="bentConnector4">
            <a:avLst>
              <a:gd name="adj1" fmla="val -187700"/>
              <a:gd name="adj2" fmla="val 71237"/>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5" name="CuadroTexto 44"/>
          <p:cNvSpPr txBox="1"/>
          <p:nvPr/>
        </p:nvSpPr>
        <p:spPr>
          <a:xfrm>
            <a:off x="2555776" y="260648"/>
            <a:ext cx="6408712" cy="338554"/>
          </a:xfrm>
          <a:prstGeom prst="rect">
            <a:avLst/>
          </a:prstGeom>
          <a:solidFill>
            <a:srgbClr val="FFFF00"/>
          </a:solidFill>
        </p:spPr>
        <p:txBody>
          <a:bodyPr wrap="square" rtlCol="0">
            <a:spAutoFit/>
          </a:bodyPr>
          <a:lstStyle/>
          <a:p>
            <a:r>
              <a:rPr lang="es-ES" sz="1600" b="1" dirty="0"/>
              <a:t>Es obligatorio marcar </a:t>
            </a:r>
            <a:r>
              <a:rPr lang="es-ES" sz="1600" b="1" dirty="0">
                <a:solidFill>
                  <a:srgbClr val="FF0000"/>
                </a:solidFill>
              </a:rPr>
              <a:t>SI o NO </a:t>
            </a:r>
            <a:r>
              <a:rPr lang="es-ES" sz="1600" b="1" dirty="0"/>
              <a:t>y rellenar lo correspondiente</a:t>
            </a:r>
          </a:p>
        </p:txBody>
      </p:sp>
      <p:pic>
        <p:nvPicPr>
          <p:cNvPr id="21" name="Imagen 20">
            <a:extLst>
              <a:ext uri="{FF2B5EF4-FFF2-40B4-BE49-F238E27FC236}">
                <a16:creationId xmlns:a16="http://schemas.microsoft.com/office/drawing/2014/main" id="{F37DF800-BEB9-4B40-9E18-8FBFD2E3B933}"/>
              </a:ext>
            </a:extLst>
          </p:cNvPr>
          <p:cNvPicPr>
            <a:picLocks noChangeAspect="1"/>
          </p:cNvPicPr>
          <p:nvPr/>
        </p:nvPicPr>
        <p:blipFill>
          <a:blip r:embed="rId4"/>
          <a:stretch>
            <a:fillRect/>
          </a:stretch>
        </p:blipFill>
        <p:spPr>
          <a:xfrm>
            <a:off x="8489006" y="6020031"/>
            <a:ext cx="566415" cy="793010"/>
          </a:xfrm>
          <a:prstGeom prst="rect">
            <a:avLst/>
          </a:prstGeom>
        </p:spPr>
      </p:pic>
    </p:spTree>
    <p:extLst>
      <p:ext uri="{BB962C8B-B14F-4D97-AF65-F5344CB8AC3E}">
        <p14:creationId xmlns:p14="http://schemas.microsoft.com/office/powerpoint/2010/main" val="1742434843"/>
      </p:ext>
    </p:extLst>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anim calcmode="lin" valueType="num">
                                      <p:cBhvr>
                                        <p:cTn id="8" dur="1000" fill="hold"/>
                                        <p:tgtEl>
                                          <p:spTgt spid="45"/>
                                        </p:tgtEl>
                                        <p:attrNameLst>
                                          <p:attrName>ppt_x</p:attrName>
                                        </p:attrNameLst>
                                      </p:cBhvr>
                                      <p:tavLst>
                                        <p:tav tm="0">
                                          <p:val>
                                            <p:strVal val="#ppt_x"/>
                                          </p:val>
                                        </p:tav>
                                        <p:tav tm="100000">
                                          <p:val>
                                            <p:strVal val="#ppt_x"/>
                                          </p:val>
                                        </p:tav>
                                      </p:tavLst>
                                    </p:anim>
                                    <p:anim calcmode="lin" valueType="num">
                                      <p:cBhvr>
                                        <p:cTn id="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fade">
                                      <p:cBhvr>
                                        <p:cTn id="38" dur="1000"/>
                                        <p:tgtEl>
                                          <p:spTgt spid="35"/>
                                        </p:tgtEl>
                                      </p:cBhvr>
                                    </p:animEffect>
                                    <p:anim calcmode="lin" valueType="num">
                                      <p:cBhvr>
                                        <p:cTn id="39" dur="1000" fill="hold"/>
                                        <p:tgtEl>
                                          <p:spTgt spid="35"/>
                                        </p:tgtEl>
                                        <p:attrNameLst>
                                          <p:attrName>ppt_x</p:attrName>
                                        </p:attrNameLst>
                                      </p:cBhvr>
                                      <p:tavLst>
                                        <p:tav tm="0">
                                          <p:val>
                                            <p:strVal val="#ppt_x"/>
                                          </p:val>
                                        </p:tav>
                                        <p:tav tm="100000">
                                          <p:val>
                                            <p:strVal val="#ppt_x"/>
                                          </p:val>
                                        </p:tav>
                                      </p:tavLst>
                                    </p:anim>
                                    <p:anim calcmode="lin" valueType="num">
                                      <p:cBhvr>
                                        <p:cTn id="40" dur="1000" fill="hold"/>
                                        <p:tgtEl>
                                          <p:spTgt spid="35"/>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1000"/>
                                        <p:tgtEl>
                                          <p:spTgt spid="37"/>
                                        </p:tgtEl>
                                      </p:cBhvr>
                                    </p:animEffect>
                                    <p:anim calcmode="lin" valueType="num">
                                      <p:cBhvr>
                                        <p:cTn id="44" dur="1000" fill="hold"/>
                                        <p:tgtEl>
                                          <p:spTgt spid="37"/>
                                        </p:tgtEl>
                                        <p:attrNameLst>
                                          <p:attrName>ppt_x</p:attrName>
                                        </p:attrNameLst>
                                      </p:cBhvr>
                                      <p:tavLst>
                                        <p:tav tm="0">
                                          <p:val>
                                            <p:strVal val="#ppt_x"/>
                                          </p:val>
                                        </p:tav>
                                        <p:tav tm="100000">
                                          <p:val>
                                            <p:strVal val="#ppt_x"/>
                                          </p:val>
                                        </p:tav>
                                      </p:tavLst>
                                    </p:anim>
                                    <p:anim calcmode="lin" valueType="num">
                                      <p:cBhvr>
                                        <p:cTn id="45"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1000"/>
                                        <p:tgtEl>
                                          <p:spTgt spid="8"/>
                                        </p:tgtEl>
                                      </p:cBhvr>
                                    </p:animEffect>
                                    <p:anim calcmode="lin" valueType="num">
                                      <p:cBhvr>
                                        <p:cTn id="51" dur="1000" fill="hold"/>
                                        <p:tgtEl>
                                          <p:spTgt spid="8"/>
                                        </p:tgtEl>
                                        <p:attrNameLst>
                                          <p:attrName>ppt_x</p:attrName>
                                        </p:attrNameLst>
                                      </p:cBhvr>
                                      <p:tavLst>
                                        <p:tav tm="0">
                                          <p:val>
                                            <p:strVal val="#ppt_x"/>
                                          </p:val>
                                        </p:tav>
                                        <p:tav tm="100000">
                                          <p:val>
                                            <p:strVal val="#ppt_x"/>
                                          </p:val>
                                        </p:tav>
                                      </p:tavLst>
                                    </p:anim>
                                    <p:anim calcmode="lin" valueType="num">
                                      <p:cBhvr>
                                        <p:cTn id="5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fade">
                                      <p:cBhvr>
                                        <p:cTn id="62" dur="1000"/>
                                        <p:tgtEl>
                                          <p:spTgt spid="32"/>
                                        </p:tgtEl>
                                      </p:cBhvr>
                                    </p:animEffect>
                                    <p:anim calcmode="lin" valueType="num">
                                      <p:cBhvr>
                                        <p:cTn id="63" dur="1000" fill="hold"/>
                                        <p:tgtEl>
                                          <p:spTgt spid="32"/>
                                        </p:tgtEl>
                                        <p:attrNameLst>
                                          <p:attrName>ppt_x</p:attrName>
                                        </p:attrNameLst>
                                      </p:cBhvr>
                                      <p:tavLst>
                                        <p:tav tm="0">
                                          <p:val>
                                            <p:strVal val="#ppt_x"/>
                                          </p:val>
                                        </p:tav>
                                        <p:tav tm="100000">
                                          <p:val>
                                            <p:strVal val="#ppt_x"/>
                                          </p:val>
                                        </p:tav>
                                      </p:tavLst>
                                    </p:anim>
                                    <p:anim calcmode="lin" valueType="num">
                                      <p:cBhvr>
                                        <p:cTn id="6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10"/>
                                        </p:tgtEl>
                                        <p:attrNameLst>
                                          <p:attrName>style.visibility</p:attrName>
                                        </p:attrNameLst>
                                      </p:cBhvr>
                                      <p:to>
                                        <p:strVal val="visible"/>
                                      </p:to>
                                    </p:set>
                                    <p:animEffect transition="in" filter="fade">
                                      <p:cBhvr>
                                        <p:cTn id="76" dur="1000"/>
                                        <p:tgtEl>
                                          <p:spTgt spid="10"/>
                                        </p:tgtEl>
                                      </p:cBhvr>
                                    </p:animEffect>
                                    <p:anim calcmode="lin" valueType="num">
                                      <p:cBhvr>
                                        <p:cTn id="77" dur="1000" fill="hold"/>
                                        <p:tgtEl>
                                          <p:spTgt spid="10"/>
                                        </p:tgtEl>
                                        <p:attrNameLst>
                                          <p:attrName>ppt_x</p:attrName>
                                        </p:attrNameLst>
                                      </p:cBhvr>
                                      <p:tavLst>
                                        <p:tav tm="0">
                                          <p:val>
                                            <p:strVal val="#ppt_x"/>
                                          </p:val>
                                        </p:tav>
                                        <p:tav tm="100000">
                                          <p:val>
                                            <p:strVal val="#ppt_x"/>
                                          </p:val>
                                        </p:tav>
                                      </p:tavLst>
                                    </p:anim>
                                    <p:anim calcmode="lin" valueType="num">
                                      <p:cBhvr>
                                        <p:cTn id="78" dur="1000" fill="hold"/>
                                        <p:tgtEl>
                                          <p:spTgt spid="10"/>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fade">
                                      <p:cBhvr>
                                        <p:cTn id="81" dur="1000"/>
                                        <p:tgtEl>
                                          <p:spTgt spid="12"/>
                                        </p:tgtEl>
                                      </p:cBhvr>
                                    </p:animEffect>
                                    <p:anim calcmode="lin" valueType="num">
                                      <p:cBhvr>
                                        <p:cTn id="82" dur="1000" fill="hold"/>
                                        <p:tgtEl>
                                          <p:spTgt spid="12"/>
                                        </p:tgtEl>
                                        <p:attrNameLst>
                                          <p:attrName>ppt_x</p:attrName>
                                        </p:attrNameLst>
                                      </p:cBhvr>
                                      <p:tavLst>
                                        <p:tav tm="0">
                                          <p:val>
                                            <p:strVal val="#ppt_x"/>
                                          </p:val>
                                        </p:tav>
                                        <p:tav tm="100000">
                                          <p:val>
                                            <p:strVal val="#ppt_x"/>
                                          </p:val>
                                        </p:tav>
                                      </p:tavLst>
                                    </p:anim>
                                    <p:anim calcmode="lin" valueType="num">
                                      <p:cBhvr>
                                        <p:cTn id="83" dur="1000" fill="hold"/>
                                        <p:tgtEl>
                                          <p:spTgt spid="12"/>
                                        </p:tgtEl>
                                        <p:attrNameLst>
                                          <p:attrName>ppt_y</p:attrName>
                                        </p:attrNameLst>
                                      </p:cBhvr>
                                      <p:tavLst>
                                        <p:tav tm="0">
                                          <p:val>
                                            <p:strVal val="#ppt_y+.1"/>
                                          </p:val>
                                        </p:tav>
                                        <p:tav tm="100000">
                                          <p:val>
                                            <p:strVal val="#ppt_y"/>
                                          </p:val>
                                        </p:tav>
                                      </p:tavLst>
                                    </p:anim>
                                  </p:childTnLst>
                                </p:cTn>
                              </p:par>
                              <p:par>
                                <p:cTn id="84" presetID="42" presetClass="entr" presetSubtype="0" fill="hold" nodeType="with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18"/>
                                        </p:tgtEl>
                                        <p:attrNameLst>
                                          <p:attrName>style.visibility</p:attrName>
                                        </p:attrNameLst>
                                      </p:cBhvr>
                                      <p:to>
                                        <p:strVal val="visible"/>
                                      </p:to>
                                    </p:set>
                                    <p:animEffect transition="in" filter="fade">
                                      <p:cBhvr>
                                        <p:cTn id="93" dur="1000"/>
                                        <p:tgtEl>
                                          <p:spTgt spid="18"/>
                                        </p:tgtEl>
                                      </p:cBhvr>
                                    </p:animEffect>
                                    <p:anim calcmode="lin" valueType="num">
                                      <p:cBhvr>
                                        <p:cTn id="94" dur="1000" fill="hold"/>
                                        <p:tgtEl>
                                          <p:spTgt spid="18"/>
                                        </p:tgtEl>
                                        <p:attrNameLst>
                                          <p:attrName>ppt_x</p:attrName>
                                        </p:attrNameLst>
                                      </p:cBhvr>
                                      <p:tavLst>
                                        <p:tav tm="0">
                                          <p:val>
                                            <p:strVal val="#ppt_x"/>
                                          </p:val>
                                        </p:tav>
                                        <p:tav tm="100000">
                                          <p:val>
                                            <p:strVal val="#ppt_x"/>
                                          </p:val>
                                        </p:tav>
                                      </p:tavLst>
                                    </p:anim>
                                    <p:anim calcmode="lin" valueType="num">
                                      <p:cBhvr>
                                        <p:cTn id="95" dur="1000" fill="hold"/>
                                        <p:tgtEl>
                                          <p:spTgt spid="18"/>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fade">
                                      <p:cBhvr>
                                        <p:cTn id="103" dur="1000"/>
                                        <p:tgtEl>
                                          <p:spTgt spid="22"/>
                                        </p:tgtEl>
                                      </p:cBhvr>
                                    </p:animEffect>
                                    <p:anim calcmode="lin" valueType="num">
                                      <p:cBhvr>
                                        <p:cTn id="104" dur="1000" fill="hold"/>
                                        <p:tgtEl>
                                          <p:spTgt spid="22"/>
                                        </p:tgtEl>
                                        <p:attrNameLst>
                                          <p:attrName>ppt_x</p:attrName>
                                        </p:attrNameLst>
                                      </p:cBhvr>
                                      <p:tavLst>
                                        <p:tav tm="0">
                                          <p:val>
                                            <p:strVal val="#ppt_x"/>
                                          </p:val>
                                        </p:tav>
                                        <p:tav tm="100000">
                                          <p:val>
                                            <p:strVal val="#ppt_x"/>
                                          </p:val>
                                        </p:tav>
                                      </p:tavLst>
                                    </p:anim>
                                    <p:anim calcmode="lin" valueType="num">
                                      <p:cBhvr>
                                        <p:cTn id="10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8" grpId="0" animBg="1"/>
      <p:bldP spid="24" grpId="0" animBg="1"/>
      <p:bldP spid="28" grpId="0"/>
      <p:bldP spid="30" grpId="0"/>
      <p:bldP spid="35" grpId="0"/>
      <p:bldP spid="4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300" y="1449511"/>
            <a:ext cx="8723446" cy="3439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n 3"/>
          <p:cNvPicPr>
            <a:picLocks noChangeAspect="1"/>
          </p:cNvPicPr>
          <p:nvPr/>
        </p:nvPicPr>
        <p:blipFill>
          <a:blip r:embed="rId4"/>
          <a:stretch>
            <a:fillRect/>
          </a:stretch>
        </p:blipFill>
        <p:spPr>
          <a:xfrm>
            <a:off x="4012871" y="4274786"/>
            <a:ext cx="3071427" cy="137827"/>
          </a:xfrm>
          <a:prstGeom prst="rect">
            <a:avLst/>
          </a:prstGeom>
        </p:spPr>
      </p:pic>
      <p:sp>
        <p:nvSpPr>
          <p:cNvPr id="8" name="Elipse 7"/>
          <p:cNvSpPr/>
          <p:nvPr/>
        </p:nvSpPr>
        <p:spPr>
          <a:xfrm>
            <a:off x="5188544" y="4000049"/>
            <a:ext cx="720080" cy="2648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Elipse 8"/>
          <p:cNvSpPr/>
          <p:nvPr/>
        </p:nvSpPr>
        <p:spPr>
          <a:xfrm>
            <a:off x="6643297" y="1786759"/>
            <a:ext cx="703718" cy="1976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Elipse 9"/>
          <p:cNvSpPr/>
          <p:nvPr/>
        </p:nvSpPr>
        <p:spPr>
          <a:xfrm>
            <a:off x="6986975" y="1487988"/>
            <a:ext cx="720080" cy="29131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Elipse 10"/>
          <p:cNvSpPr/>
          <p:nvPr/>
        </p:nvSpPr>
        <p:spPr>
          <a:xfrm>
            <a:off x="3203848" y="2585465"/>
            <a:ext cx="576064"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Elipse 5"/>
          <p:cNvSpPr/>
          <p:nvPr/>
        </p:nvSpPr>
        <p:spPr>
          <a:xfrm>
            <a:off x="3677371" y="2266461"/>
            <a:ext cx="689992" cy="2544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Elipse 13"/>
          <p:cNvSpPr/>
          <p:nvPr/>
        </p:nvSpPr>
        <p:spPr>
          <a:xfrm>
            <a:off x="3805911" y="3074506"/>
            <a:ext cx="576064"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Elipse 14"/>
          <p:cNvSpPr/>
          <p:nvPr/>
        </p:nvSpPr>
        <p:spPr>
          <a:xfrm>
            <a:off x="4764478" y="3352007"/>
            <a:ext cx="576064" cy="3324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CuadroTexto 11"/>
          <p:cNvSpPr txBox="1"/>
          <p:nvPr/>
        </p:nvSpPr>
        <p:spPr>
          <a:xfrm>
            <a:off x="892914" y="221633"/>
            <a:ext cx="6948898" cy="707886"/>
          </a:xfrm>
          <a:prstGeom prst="rect">
            <a:avLst/>
          </a:prstGeom>
          <a:solidFill>
            <a:srgbClr val="FFFF00"/>
          </a:solidFill>
        </p:spPr>
        <p:txBody>
          <a:bodyPr wrap="square" rtlCol="0">
            <a:spAutoFit/>
          </a:bodyPr>
          <a:lstStyle/>
          <a:p>
            <a:pPr algn="ctr"/>
            <a:r>
              <a:rPr lang="es-ES" sz="2000" b="1" dirty="0">
                <a:solidFill>
                  <a:srgbClr val="42A9AE"/>
                </a:solidFill>
              </a:rPr>
              <a:t>Debemos marcar </a:t>
            </a:r>
            <a:r>
              <a:rPr lang="es-ES" sz="2000" b="1" dirty="0">
                <a:solidFill>
                  <a:srgbClr val="FF0066"/>
                </a:solidFill>
              </a:rPr>
              <a:t>SI – NO </a:t>
            </a:r>
            <a:r>
              <a:rPr lang="es-ES" sz="2000" b="1" dirty="0">
                <a:solidFill>
                  <a:srgbClr val="42A9AE"/>
                </a:solidFill>
              </a:rPr>
              <a:t>en cada criterio y en caso afirmativo, rellenar los formularios que se desplieguen</a:t>
            </a:r>
          </a:p>
        </p:txBody>
      </p:sp>
      <p:cxnSp>
        <p:nvCxnSpPr>
          <p:cNvPr id="13" name="Conector angular 12"/>
          <p:cNvCxnSpPr/>
          <p:nvPr/>
        </p:nvCxnSpPr>
        <p:spPr>
          <a:xfrm flipH="1" flipV="1">
            <a:off x="6215523" y="4356042"/>
            <a:ext cx="2530752" cy="1915465"/>
          </a:xfrm>
          <a:prstGeom prst="bentConnector3">
            <a:avLst>
              <a:gd name="adj1" fmla="val -9033"/>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3" name="Imagen 22"/>
          <p:cNvPicPr>
            <a:picLocks noChangeAspect="1"/>
          </p:cNvPicPr>
          <p:nvPr/>
        </p:nvPicPr>
        <p:blipFill>
          <a:blip r:embed="rId5"/>
          <a:stretch>
            <a:fillRect/>
          </a:stretch>
        </p:blipFill>
        <p:spPr>
          <a:xfrm>
            <a:off x="217300" y="4886724"/>
            <a:ext cx="6305550" cy="476250"/>
          </a:xfrm>
          <a:prstGeom prst="rect">
            <a:avLst/>
          </a:prstGeom>
        </p:spPr>
      </p:pic>
      <p:sp>
        <p:nvSpPr>
          <p:cNvPr id="7" name="Elipse 6"/>
          <p:cNvSpPr/>
          <p:nvPr/>
        </p:nvSpPr>
        <p:spPr>
          <a:xfrm>
            <a:off x="4965186" y="4630569"/>
            <a:ext cx="72008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p:cNvSpPr txBox="1"/>
          <p:nvPr/>
        </p:nvSpPr>
        <p:spPr>
          <a:xfrm>
            <a:off x="2699792" y="5391483"/>
            <a:ext cx="6066674" cy="1200329"/>
          </a:xfrm>
          <a:prstGeom prst="rect">
            <a:avLst/>
          </a:prstGeom>
          <a:noFill/>
        </p:spPr>
        <p:txBody>
          <a:bodyPr wrap="square" rtlCol="0">
            <a:spAutoFit/>
          </a:bodyPr>
          <a:lstStyle/>
          <a:p>
            <a:pPr algn="just"/>
            <a:r>
              <a:rPr lang="es-ES" b="1" dirty="0">
                <a:solidFill>
                  <a:srgbClr val="42A9AE"/>
                </a:solidFill>
                <a:latin typeface="Arial Narrow" panose="020B0606020202030204" pitchFamily="34" charset="0"/>
              </a:rPr>
              <a:t>Si el alumno/a está matriculado/a en un conservatorio de Música o Danza de CLM </a:t>
            </a:r>
            <a:r>
              <a:rPr lang="es-ES" b="1" u="sng" dirty="0">
                <a:solidFill>
                  <a:srgbClr val="42A9AE"/>
                </a:solidFill>
                <a:latin typeface="Arial Narrow" panose="020B0606020202030204" pitchFamily="34" charset="0"/>
              </a:rPr>
              <a:t>aparecerá por defecto </a:t>
            </a:r>
            <a:r>
              <a:rPr lang="es-ES" b="1" dirty="0">
                <a:solidFill>
                  <a:srgbClr val="42A9AE"/>
                </a:solidFill>
                <a:latin typeface="Arial Narrow" panose="020B0606020202030204" pitchFamily="34" charset="0"/>
              </a:rPr>
              <a:t>el centro y nivel, sólo hay que marcar </a:t>
            </a:r>
            <a:r>
              <a:rPr lang="es-ES" b="1" dirty="0">
                <a:solidFill>
                  <a:srgbClr val="C00000"/>
                </a:solidFill>
              </a:rPr>
              <a:t>Si o NO </a:t>
            </a:r>
            <a:r>
              <a:rPr lang="es-ES" b="1" dirty="0">
                <a:solidFill>
                  <a:srgbClr val="42A9AE"/>
                </a:solidFill>
                <a:latin typeface="Arial Narrow" panose="020B0606020202030204" pitchFamily="34" charset="0"/>
              </a:rPr>
              <a:t>en caso de solicitar simultaneidad en los centros establecidos en las Resoluciones Provinciales.</a:t>
            </a:r>
          </a:p>
        </p:txBody>
      </p:sp>
      <p:sp>
        <p:nvSpPr>
          <p:cNvPr id="26" name="CuadroTexto 25"/>
          <p:cNvSpPr txBox="1"/>
          <p:nvPr/>
        </p:nvSpPr>
        <p:spPr>
          <a:xfrm>
            <a:off x="168196" y="5979119"/>
            <a:ext cx="2266468" cy="830997"/>
          </a:xfrm>
          <a:prstGeom prst="rect">
            <a:avLst/>
          </a:prstGeom>
          <a:solidFill>
            <a:srgbClr val="FFFF00"/>
          </a:solidFill>
        </p:spPr>
        <p:txBody>
          <a:bodyPr wrap="square" rtlCol="0">
            <a:spAutoFit/>
          </a:bodyPr>
          <a:lstStyle/>
          <a:p>
            <a:r>
              <a:rPr lang="es-ES" sz="1600" b="1" dirty="0">
                <a:solidFill>
                  <a:srgbClr val="FF0000"/>
                </a:solidFill>
              </a:rPr>
              <a:t>Por último marcar la declaración de veracidad de datos</a:t>
            </a:r>
          </a:p>
        </p:txBody>
      </p:sp>
      <p:cxnSp>
        <p:nvCxnSpPr>
          <p:cNvPr id="28" name="Conector recto de flecha 27"/>
          <p:cNvCxnSpPr/>
          <p:nvPr/>
        </p:nvCxnSpPr>
        <p:spPr>
          <a:xfrm>
            <a:off x="476367" y="4990609"/>
            <a:ext cx="357548" cy="1062593"/>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9" name="Imagen 18">
            <a:extLst>
              <a:ext uri="{FF2B5EF4-FFF2-40B4-BE49-F238E27FC236}">
                <a16:creationId xmlns:a16="http://schemas.microsoft.com/office/drawing/2014/main" id="{6D9D4888-A625-49D5-B15A-A6C3D9114404}"/>
              </a:ext>
            </a:extLst>
          </p:cNvPr>
          <p:cNvPicPr>
            <a:picLocks noChangeAspect="1"/>
          </p:cNvPicPr>
          <p:nvPr/>
        </p:nvPicPr>
        <p:blipFill>
          <a:blip r:embed="rId6"/>
          <a:stretch>
            <a:fillRect/>
          </a:stretch>
        </p:blipFill>
        <p:spPr>
          <a:xfrm>
            <a:off x="44575" y="47884"/>
            <a:ext cx="711001" cy="995438"/>
          </a:xfrm>
          <a:prstGeom prst="rect">
            <a:avLst/>
          </a:prstGeom>
        </p:spPr>
      </p:pic>
    </p:spTree>
    <p:extLst>
      <p:ext uri="{BB962C8B-B14F-4D97-AF65-F5344CB8AC3E}">
        <p14:creationId xmlns:p14="http://schemas.microsoft.com/office/powerpoint/2010/main" val="560904932"/>
      </p:ext>
    </p:extLst>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0"/>
                                        <p:tgtEl>
                                          <p:spTgt spid="1026"/>
                                        </p:tgtEl>
                                      </p:cBhvr>
                                    </p:animEffect>
                                    <p:anim calcmode="lin" valueType="num">
                                      <p:cBhvr>
                                        <p:cTn id="15" dur="1000" fill="hold"/>
                                        <p:tgtEl>
                                          <p:spTgt spid="1026"/>
                                        </p:tgtEl>
                                        <p:attrNameLst>
                                          <p:attrName>ppt_x</p:attrName>
                                        </p:attrNameLst>
                                      </p:cBhvr>
                                      <p:tavLst>
                                        <p:tav tm="0">
                                          <p:val>
                                            <p:strVal val="#ppt_x"/>
                                          </p:val>
                                        </p:tav>
                                        <p:tav tm="100000">
                                          <p:val>
                                            <p:strVal val="#ppt_x"/>
                                          </p:val>
                                        </p:tav>
                                      </p:tavLst>
                                    </p:anim>
                                    <p:anim calcmode="lin" valueType="num">
                                      <p:cBhvr>
                                        <p:cTn id="16" dur="1000" fill="hold"/>
                                        <p:tgtEl>
                                          <p:spTgt spid="102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1000" fill="hold"/>
                                        <p:tgtEl>
                                          <p:spTgt spid="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1000"/>
                                        <p:tgtEl>
                                          <p:spTgt spid="15"/>
                                        </p:tgtEl>
                                      </p:cBhvr>
                                    </p:animEffect>
                                    <p:anim calcmode="lin" valueType="num">
                                      <p:cBhvr>
                                        <p:cTn id="52" dur="1000" fill="hold"/>
                                        <p:tgtEl>
                                          <p:spTgt spid="15"/>
                                        </p:tgtEl>
                                        <p:attrNameLst>
                                          <p:attrName>ppt_x</p:attrName>
                                        </p:attrNameLst>
                                      </p:cBhvr>
                                      <p:tavLst>
                                        <p:tav tm="0">
                                          <p:val>
                                            <p:strVal val="#ppt_x"/>
                                          </p:val>
                                        </p:tav>
                                        <p:tav tm="100000">
                                          <p:val>
                                            <p:strVal val="#ppt_x"/>
                                          </p:val>
                                        </p:tav>
                                      </p:tavLst>
                                    </p:anim>
                                    <p:anim calcmode="lin" valueType="num">
                                      <p:cBhvr>
                                        <p:cTn id="53" dur="1000" fill="hold"/>
                                        <p:tgtEl>
                                          <p:spTgt spid="15"/>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1000"/>
                                        <p:tgtEl>
                                          <p:spTgt spid="8"/>
                                        </p:tgtEl>
                                      </p:cBhvr>
                                    </p:animEffect>
                                    <p:anim calcmode="lin" valueType="num">
                                      <p:cBhvr>
                                        <p:cTn id="57" dur="1000" fill="hold"/>
                                        <p:tgtEl>
                                          <p:spTgt spid="8"/>
                                        </p:tgtEl>
                                        <p:attrNameLst>
                                          <p:attrName>ppt_x</p:attrName>
                                        </p:attrNameLst>
                                      </p:cBhvr>
                                      <p:tavLst>
                                        <p:tav tm="0">
                                          <p:val>
                                            <p:strVal val="#ppt_x"/>
                                          </p:val>
                                        </p:tav>
                                        <p:tav tm="100000">
                                          <p:val>
                                            <p:strVal val="#ppt_x"/>
                                          </p:val>
                                        </p:tav>
                                      </p:tavLst>
                                    </p:anim>
                                    <p:anim calcmode="lin" valueType="num">
                                      <p:cBhvr>
                                        <p:cTn id="58" dur="1000" fill="hold"/>
                                        <p:tgtEl>
                                          <p:spTgt spid="8"/>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fade">
                                      <p:cBhvr>
                                        <p:cTn id="61" dur="1000"/>
                                        <p:tgtEl>
                                          <p:spTgt spid="7"/>
                                        </p:tgtEl>
                                      </p:cBhvr>
                                    </p:animEffect>
                                    <p:anim calcmode="lin" valueType="num">
                                      <p:cBhvr>
                                        <p:cTn id="62" dur="1000" fill="hold"/>
                                        <p:tgtEl>
                                          <p:spTgt spid="7"/>
                                        </p:tgtEl>
                                        <p:attrNameLst>
                                          <p:attrName>ppt_x</p:attrName>
                                        </p:attrNameLst>
                                      </p:cBhvr>
                                      <p:tavLst>
                                        <p:tav tm="0">
                                          <p:val>
                                            <p:strVal val="#ppt_x"/>
                                          </p:val>
                                        </p:tav>
                                        <p:tav tm="100000">
                                          <p:val>
                                            <p:strVal val="#ppt_x"/>
                                          </p:val>
                                        </p:tav>
                                      </p:tavLst>
                                    </p:anim>
                                    <p:anim calcmode="lin" valueType="num">
                                      <p:cBhvr>
                                        <p:cTn id="6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fade">
                                      <p:cBhvr>
                                        <p:cTn id="68" dur="1000"/>
                                        <p:tgtEl>
                                          <p:spTgt spid="3"/>
                                        </p:tgtEl>
                                      </p:cBhvr>
                                    </p:animEffect>
                                    <p:anim calcmode="lin" valueType="num">
                                      <p:cBhvr>
                                        <p:cTn id="69" dur="1000" fill="hold"/>
                                        <p:tgtEl>
                                          <p:spTgt spid="3"/>
                                        </p:tgtEl>
                                        <p:attrNameLst>
                                          <p:attrName>ppt_x</p:attrName>
                                        </p:attrNameLst>
                                      </p:cBhvr>
                                      <p:tavLst>
                                        <p:tav tm="0">
                                          <p:val>
                                            <p:strVal val="#ppt_x"/>
                                          </p:val>
                                        </p:tav>
                                        <p:tav tm="100000">
                                          <p:val>
                                            <p:strVal val="#ppt_x"/>
                                          </p:val>
                                        </p:tav>
                                      </p:tavLst>
                                    </p:anim>
                                    <p:anim calcmode="lin" valueType="num">
                                      <p:cBhvr>
                                        <p:cTn id="70" dur="1000" fill="hold"/>
                                        <p:tgtEl>
                                          <p:spTgt spid="3"/>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fade">
                                      <p:cBhvr>
                                        <p:cTn id="73" dur="1000"/>
                                        <p:tgtEl>
                                          <p:spTgt spid="13"/>
                                        </p:tgtEl>
                                      </p:cBhvr>
                                    </p:animEffect>
                                    <p:anim calcmode="lin" valueType="num">
                                      <p:cBhvr>
                                        <p:cTn id="74" dur="1000" fill="hold"/>
                                        <p:tgtEl>
                                          <p:spTgt spid="13"/>
                                        </p:tgtEl>
                                        <p:attrNameLst>
                                          <p:attrName>ppt_x</p:attrName>
                                        </p:attrNameLst>
                                      </p:cBhvr>
                                      <p:tavLst>
                                        <p:tav tm="0">
                                          <p:val>
                                            <p:strVal val="#ppt_x"/>
                                          </p:val>
                                        </p:tav>
                                        <p:tav tm="100000">
                                          <p:val>
                                            <p:strVal val="#ppt_x"/>
                                          </p:val>
                                        </p:tav>
                                      </p:tavLst>
                                    </p:anim>
                                    <p:anim calcmode="lin" valueType="num">
                                      <p:cBhvr>
                                        <p:cTn id="75" dur="1000" fill="hold"/>
                                        <p:tgtEl>
                                          <p:spTgt spid="13"/>
                                        </p:tgtEl>
                                        <p:attrNameLst>
                                          <p:attrName>ppt_y</p:attrName>
                                        </p:attrNameLst>
                                      </p:cBhvr>
                                      <p:tavLst>
                                        <p:tav tm="0">
                                          <p:val>
                                            <p:strVal val="#ppt_y+.1"/>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
                                        </p:tgtEl>
                                        <p:attrNameLst>
                                          <p:attrName>style.visibility</p:attrName>
                                        </p:attrNameLst>
                                      </p:cBhvr>
                                      <p:to>
                                        <p:strVal val="visible"/>
                                      </p:to>
                                    </p:set>
                                    <p:anim calcmode="lin" valueType="num">
                                      <p:cBhvr additive="base">
                                        <p:cTn id="78" dur="500" fill="hold"/>
                                        <p:tgtEl>
                                          <p:spTgt spid="4"/>
                                        </p:tgtEl>
                                        <p:attrNameLst>
                                          <p:attrName>ppt_x</p:attrName>
                                        </p:attrNameLst>
                                      </p:cBhvr>
                                      <p:tavLst>
                                        <p:tav tm="0">
                                          <p:val>
                                            <p:strVal val="#ppt_x"/>
                                          </p:val>
                                        </p:tav>
                                        <p:tav tm="100000">
                                          <p:val>
                                            <p:strVal val="#ppt_x"/>
                                          </p:val>
                                        </p:tav>
                                      </p:tavLst>
                                    </p:anim>
                                    <p:anim calcmode="lin" valueType="num">
                                      <p:cBhvr additive="base">
                                        <p:cTn id="7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26"/>
                                        </p:tgtEl>
                                        <p:attrNameLst>
                                          <p:attrName>style.visibility</p:attrName>
                                        </p:attrNameLst>
                                      </p:cBhvr>
                                      <p:to>
                                        <p:strVal val="visible"/>
                                      </p:to>
                                    </p:set>
                                    <p:anim calcmode="lin" valueType="num">
                                      <p:cBhvr additive="base">
                                        <p:cTn id="84" dur="500" fill="hold"/>
                                        <p:tgtEl>
                                          <p:spTgt spid="26"/>
                                        </p:tgtEl>
                                        <p:attrNameLst>
                                          <p:attrName>ppt_x</p:attrName>
                                        </p:attrNameLst>
                                      </p:cBhvr>
                                      <p:tavLst>
                                        <p:tav tm="0">
                                          <p:val>
                                            <p:strVal val="#ppt_x"/>
                                          </p:val>
                                        </p:tav>
                                        <p:tav tm="100000">
                                          <p:val>
                                            <p:strVal val="#ppt_x"/>
                                          </p:val>
                                        </p:tav>
                                      </p:tavLst>
                                    </p:anim>
                                    <p:anim calcmode="lin" valueType="num">
                                      <p:cBhvr additive="base">
                                        <p:cTn id="85" dur="500" fill="hold"/>
                                        <p:tgtEl>
                                          <p:spTgt spid="26"/>
                                        </p:tgtEl>
                                        <p:attrNameLst>
                                          <p:attrName>ppt_y</p:attrName>
                                        </p:attrNameLst>
                                      </p:cBhvr>
                                      <p:tavLst>
                                        <p:tav tm="0">
                                          <p:val>
                                            <p:strVal val="1+#ppt_h/2"/>
                                          </p:val>
                                        </p:tav>
                                        <p:tav tm="100000">
                                          <p:val>
                                            <p:strVal val="#ppt_y"/>
                                          </p:val>
                                        </p:tav>
                                      </p:tavLst>
                                    </p:anim>
                                  </p:childTnLst>
                                </p:cTn>
                              </p:par>
                              <p:par>
                                <p:cTn id="86" presetID="2" presetClass="entr" presetSubtype="4"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6" grpId="0" animBg="1"/>
      <p:bldP spid="14" grpId="0" animBg="1"/>
      <p:bldP spid="15" grpId="0" animBg="1"/>
      <p:bldP spid="7" grpId="0" animBg="1"/>
      <p:bldP spid="3" grpId="0"/>
      <p:bldP spid="2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251520" y="5126084"/>
            <a:ext cx="8712968" cy="1477328"/>
          </a:xfrm>
          <a:prstGeom prst="rect">
            <a:avLst/>
          </a:prstGeom>
          <a:solidFill>
            <a:schemeClr val="accent4">
              <a:lumMod val="20000"/>
              <a:lumOff val="80000"/>
            </a:schemeClr>
          </a:solidFill>
          <a:ln>
            <a:solidFill>
              <a:schemeClr val="accent1">
                <a:shade val="50000"/>
              </a:schemeClr>
            </a:solidFill>
          </a:ln>
        </p:spPr>
        <p:txBody>
          <a:bodyPr wrap="square">
            <a:spAutoFit/>
          </a:bodyPr>
          <a:lstStyle/>
          <a:p>
            <a:pPr algn="just"/>
            <a:r>
              <a:rPr lang="es-ES" b="1" u="sng" dirty="0">
                <a:solidFill>
                  <a:srgbClr val="42A9AE"/>
                </a:solidFill>
                <a:latin typeface="Arial Narrow" panose="020B0606020202030204" pitchFamily="34" charset="0"/>
              </a:rPr>
              <a:t>Para aquellos datos que SE OPONGA a hacer la comprobación de oficio,</a:t>
            </a:r>
            <a:r>
              <a:rPr lang="es-ES" b="1" dirty="0">
                <a:solidFill>
                  <a:srgbClr val="42A9AE"/>
                </a:solidFill>
                <a:latin typeface="Arial Narrow" panose="020B0606020202030204" pitchFamily="34" charset="0"/>
              </a:rPr>
              <a:t> </a:t>
            </a:r>
            <a:r>
              <a:rPr lang="es-ES" dirty="0">
                <a:solidFill>
                  <a:srgbClr val="42A9AE"/>
                </a:solidFill>
                <a:latin typeface="Arial Narrow" panose="020B0606020202030204" pitchFamily="34" charset="0"/>
              </a:rPr>
              <a:t>es necesario adjuntar la documentación en los criterios alegados en la solicitud, para ello se pulsa donde pone </a:t>
            </a:r>
            <a:r>
              <a:rPr lang="es-ES" b="1" u="sng" dirty="0">
                <a:solidFill>
                  <a:srgbClr val="42A9AE"/>
                </a:solidFill>
                <a:latin typeface="Arial Narrow" panose="020B0606020202030204" pitchFamily="34" charset="0"/>
              </a:rPr>
              <a:t>“Examinar” </a:t>
            </a:r>
            <a:r>
              <a:rPr lang="es-ES" dirty="0">
                <a:solidFill>
                  <a:srgbClr val="42A9AE"/>
                </a:solidFill>
                <a:latin typeface="Arial Narrow" panose="020B0606020202030204" pitchFamily="34" charset="0"/>
              </a:rPr>
              <a:t>de modo que se acceda a la carpeta de su ordenador en la que está el documento justificativo y se adjunta</a:t>
            </a:r>
            <a:r>
              <a:rPr lang="es-ES" b="1" dirty="0">
                <a:solidFill>
                  <a:srgbClr val="42A9AE"/>
                </a:solidFill>
                <a:latin typeface="Arial Narrow" panose="020B0606020202030204" pitchFamily="34" charset="0"/>
              </a:rPr>
              <a:t>. </a:t>
            </a:r>
            <a:r>
              <a:rPr lang="es-ES" dirty="0">
                <a:latin typeface="Arial Narrow" panose="020B0606020202030204" pitchFamily="34" charset="0"/>
              </a:rPr>
              <a:t>Los documentos a adjuntar </a:t>
            </a:r>
            <a:r>
              <a:rPr lang="es-ES" u="sng" dirty="0">
                <a:latin typeface="Arial Narrow" panose="020B0606020202030204" pitchFamily="34" charset="0"/>
              </a:rPr>
              <a:t>deberán tener </a:t>
            </a:r>
            <a:r>
              <a:rPr lang="es-ES" b="1" u="sng" dirty="0">
                <a:latin typeface="Arial Narrow" panose="020B0606020202030204" pitchFamily="34" charset="0"/>
              </a:rPr>
              <a:t>formato PDF, con un máximo de 5 MB y en el nombre únicamente letras, números, guion alto y sin espacios. </a:t>
            </a:r>
          </a:p>
        </p:txBody>
      </p:sp>
      <p:sp>
        <p:nvSpPr>
          <p:cNvPr id="5" name="CuadroTexto 4"/>
          <p:cNvSpPr txBox="1"/>
          <p:nvPr/>
        </p:nvSpPr>
        <p:spPr>
          <a:xfrm>
            <a:off x="755576" y="415409"/>
            <a:ext cx="7780148" cy="646331"/>
          </a:xfrm>
          <a:prstGeom prst="rect">
            <a:avLst/>
          </a:prstGeom>
          <a:solidFill>
            <a:schemeClr val="accent4">
              <a:lumMod val="20000"/>
              <a:lumOff val="80000"/>
            </a:schemeClr>
          </a:solidFill>
        </p:spPr>
        <p:txBody>
          <a:bodyPr wrap="square" rtlCol="0">
            <a:spAutoFit/>
          </a:bodyPr>
          <a:lstStyle/>
          <a:p>
            <a:r>
              <a:rPr lang="es-ES" b="1" dirty="0">
                <a:solidFill>
                  <a:srgbClr val="42A9AE"/>
                </a:solidFill>
                <a:latin typeface="Arial Narrow" panose="020B0606020202030204" pitchFamily="34" charset="0"/>
              </a:rPr>
              <a:t>Los solicitantes con </a:t>
            </a:r>
            <a:r>
              <a:rPr lang="es-ES" b="1" u="sng" dirty="0">
                <a:latin typeface="Arial Narrow" panose="020B0606020202030204" pitchFamily="34" charset="0"/>
              </a:rPr>
              <a:t>PASAPORTE</a:t>
            </a:r>
            <a:r>
              <a:rPr lang="es-ES" b="1" dirty="0">
                <a:latin typeface="Arial Narrow" panose="020B0606020202030204" pitchFamily="34" charset="0"/>
              </a:rPr>
              <a:t> </a:t>
            </a:r>
            <a:r>
              <a:rPr lang="es-ES" b="1" u="sng" dirty="0">
                <a:solidFill>
                  <a:srgbClr val="42A9AE"/>
                </a:solidFill>
                <a:latin typeface="Arial Narrow" panose="020B0606020202030204" pitchFamily="34" charset="0"/>
              </a:rPr>
              <a:t>deberán oponerse a los criterios de baremo </a:t>
            </a:r>
            <a:r>
              <a:rPr lang="es-ES" b="1" dirty="0">
                <a:solidFill>
                  <a:srgbClr val="42A9AE"/>
                </a:solidFill>
                <a:latin typeface="Arial Narrow" panose="020B0606020202030204" pitchFamily="34" charset="0"/>
              </a:rPr>
              <a:t>que se han alegado y adjuntar la documentación correspondiente.</a:t>
            </a:r>
          </a:p>
        </p:txBody>
      </p:sp>
      <p:pic>
        <p:nvPicPr>
          <p:cNvPr id="4" name="Imagen 3"/>
          <p:cNvPicPr>
            <a:picLocks noChangeAspect="1"/>
          </p:cNvPicPr>
          <p:nvPr/>
        </p:nvPicPr>
        <p:blipFill>
          <a:blip r:embed="rId3"/>
          <a:stretch>
            <a:fillRect/>
          </a:stretch>
        </p:blipFill>
        <p:spPr>
          <a:xfrm>
            <a:off x="679360" y="1148471"/>
            <a:ext cx="8043360" cy="3850901"/>
          </a:xfrm>
          <a:prstGeom prst="rect">
            <a:avLst/>
          </a:prstGeom>
        </p:spPr>
      </p:pic>
      <p:cxnSp>
        <p:nvCxnSpPr>
          <p:cNvPr id="47" name="Conector recto 46"/>
          <p:cNvCxnSpPr/>
          <p:nvPr/>
        </p:nvCxnSpPr>
        <p:spPr>
          <a:xfrm>
            <a:off x="683568" y="1268760"/>
            <a:ext cx="302433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Rectángulo 6"/>
          <p:cNvSpPr/>
          <p:nvPr/>
        </p:nvSpPr>
        <p:spPr>
          <a:xfrm>
            <a:off x="473516" y="1862775"/>
            <a:ext cx="5952678" cy="28514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noFill/>
            </a:endParaRPr>
          </a:p>
        </p:txBody>
      </p:sp>
      <p:cxnSp>
        <p:nvCxnSpPr>
          <p:cNvPr id="44" name="Conector recto de flecha 43"/>
          <p:cNvCxnSpPr/>
          <p:nvPr/>
        </p:nvCxnSpPr>
        <p:spPr>
          <a:xfrm flipV="1">
            <a:off x="899592" y="4530081"/>
            <a:ext cx="2695248" cy="267071"/>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2" name="CuadroTexto 41"/>
          <p:cNvSpPr txBox="1"/>
          <p:nvPr/>
        </p:nvSpPr>
        <p:spPr>
          <a:xfrm>
            <a:off x="3594840" y="4285700"/>
            <a:ext cx="3641456" cy="646331"/>
          </a:xfrm>
          <a:prstGeom prst="rect">
            <a:avLst/>
          </a:prstGeom>
          <a:solidFill>
            <a:schemeClr val="bg1"/>
          </a:solidFill>
        </p:spPr>
        <p:txBody>
          <a:bodyPr wrap="square" rtlCol="0">
            <a:spAutoFit/>
          </a:bodyPr>
          <a:lstStyle/>
          <a:p>
            <a:r>
              <a:rPr lang="es-ES" sz="1800" b="1" dirty="0">
                <a:solidFill>
                  <a:srgbClr val="FF0000"/>
                </a:solidFill>
              </a:rPr>
              <a:t>Autorización expresa sólo si alegamos el criterio de Renta</a:t>
            </a:r>
          </a:p>
        </p:txBody>
      </p:sp>
      <p:cxnSp>
        <p:nvCxnSpPr>
          <p:cNvPr id="14" name="Conector angular 13"/>
          <p:cNvCxnSpPr>
            <a:cxnSpLocks/>
          </p:cNvCxnSpPr>
          <p:nvPr/>
        </p:nvCxnSpPr>
        <p:spPr>
          <a:xfrm flipV="1">
            <a:off x="6586637" y="1000184"/>
            <a:ext cx="1589047" cy="1131168"/>
          </a:xfrm>
          <a:prstGeom prst="bentConnector3">
            <a:avLst>
              <a:gd name="adj1" fmla="val 127485"/>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Abrir corchete 15"/>
          <p:cNvSpPr/>
          <p:nvPr/>
        </p:nvSpPr>
        <p:spPr>
          <a:xfrm>
            <a:off x="321728" y="2399928"/>
            <a:ext cx="433848" cy="1821160"/>
          </a:xfrm>
          <a:prstGeom prst="leftBracket">
            <a:avLst/>
          </a:prstGeom>
          <a:noFill/>
          <a:ln w="57150">
            <a:solidFill>
              <a:srgbClr val="FF0000">
                <a:alpha val="60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0" name="Cerrar corchete 19"/>
          <p:cNvSpPr/>
          <p:nvPr/>
        </p:nvSpPr>
        <p:spPr>
          <a:xfrm>
            <a:off x="8175684" y="2279638"/>
            <a:ext cx="360040" cy="2064788"/>
          </a:xfrm>
          <a:prstGeom prst="rightBracket">
            <a:avLst/>
          </a:prstGeom>
          <a:ln w="73025">
            <a:solidFill>
              <a:srgbClr val="FF0000">
                <a:alpha val="60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pic>
        <p:nvPicPr>
          <p:cNvPr id="13" name="Imagen 12">
            <a:extLst>
              <a:ext uri="{FF2B5EF4-FFF2-40B4-BE49-F238E27FC236}">
                <a16:creationId xmlns:a16="http://schemas.microsoft.com/office/drawing/2014/main" id="{422C8256-5080-4B15-8163-593241753577}"/>
              </a:ext>
            </a:extLst>
          </p:cNvPr>
          <p:cNvPicPr>
            <a:picLocks noChangeAspect="1"/>
          </p:cNvPicPr>
          <p:nvPr/>
        </p:nvPicPr>
        <p:blipFill>
          <a:blip r:embed="rId4"/>
          <a:stretch>
            <a:fillRect/>
          </a:stretch>
        </p:blipFill>
        <p:spPr>
          <a:xfrm>
            <a:off x="55133" y="135274"/>
            <a:ext cx="620222" cy="868342"/>
          </a:xfrm>
          <a:prstGeom prst="rect">
            <a:avLst/>
          </a:prstGeom>
        </p:spPr>
      </p:pic>
    </p:spTree>
    <p:extLst>
      <p:ext uri="{BB962C8B-B14F-4D97-AF65-F5344CB8AC3E}">
        <p14:creationId xmlns:p14="http://schemas.microsoft.com/office/powerpoint/2010/main" val="1866286113"/>
      </p:ext>
    </p:extLst>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0"/>
                                        <p:tgtEl>
                                          <p:spTgt spid="47"/>
                                        </p:tgtEl>
                                      </p:cBhvr>
                                    </p:animEffect>
                                    <p:anim calcmode="lin" valueType="num">
                                      <p:cBhvr>
                                        <p:cTn id="8" dur="1000" fill="hold"/>
                                        <p:tgtEl>
                                          <p:spTgt spid="47"/>
                                        </p:tgtEl>
                                        <p:attrNameLst>
                                          <p:attrName>ppt_x</p:attrName>
                                        </p:attrNameLst>
                                      </p:cBhvr>
                                      <p:tavLst>
                                        <p:tav tm="0">
                                          <p:val>
                                            <p:strVal val="#ppt_x"/>
                                          </p:val>
                                        </p:tav>
                                        <p:tav tm="100000">
                                          <p:val>
                                            <p:strVal val="#ppt_x"/>
                                          </p:val>
                                        </p:tav>
                                      </p:tavLst>
                                    </p:anim>
                                    <p:anim calcmode="lin" valueType="num">
                                      <p:cBhvr>
                                        <p:cTn id="9" dur="1000" fill="hold"/>
                                        <p:tgtEl>
                                          <p:spTgt spid="4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1000" fill="hold"/>
                                        <p:tgtEl>
                                          <p:spTgt spid="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fade">
                                      <p:cBhvr>
                                        <p:cTn id="58" dur="1000"/>
                                        <p:tgtEl>
                                          <p:spTgt spid="42"/>
                                        </p:tgtEl>
                                      </p:cBhvr>
                                    </p:animEffect>
                                    <p:anim calcmode="lin" valueType="num">
                                      <p:cBhvr>
                                        <p:cTn id="59" dur="1000" fill="hold"/>
                                        <p:tgtEl>
                                          <p:spTgt spid="42"/>
                                        </p:tgtEl>
                                        <p:attrNameLst>
                                          <p:attrName>ppt_x</p:attrName>
                                        </p:attrNameLst>
                                      </p:cBhvr>
                                      <p:tavLst>
                                        <p:tav tm="0">
                                          <p:val>
                                            <p:strVal val="#ppt_x"/>
                                          </p:val>
                                        </p:tav>
                                        <p:tav tm="100000">
                                          <p:val>
                                            <p:strVal val="#ppt_x"/>
                                          </p:val>
                                        </p:tav>
                                      </p:tavLst>
                                    </p:anim>
                                    <p:anim calcmode="lin" valueType="num">
                                      <p:cBhvr>
                                        <p:cTn id="6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7" grpId="0" animBg="1"/>
      <p:bldP spid="42" grpId="0" animBg="1"/>
      <p:bldP spid="16" grpId="0" animBg="1"/>
      <p:bldP spid="2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633256" y="487205"/>
            <a:ext cx="7416824" cy="523220"/>
          </a:xfrm>
          <a:prstGeom prst="rect">
            <a:avLst/>
          </a:prstGeom>
          <a:solidFill>
            <a:schemeClr val="bg1"/>
          </a:solidFill>
        </p:spPr>
        <p:txBody>
          <a:bodyPr wrap="square" rtlCol="0">
            <a:spAutoFit/>
          </a:bodyPr>
          <a:lstStyle/>
          <a:p>
            <a:pPr algn="ctr"/>
            <a:r>
              <a:rPr lang="es-ES" sz="1400" b="1" dirty="0">
                <a:solidFill>
                  <a:srgbClr val="FF0000"/>
                </a:solidFill>
                <a:latin typeface="Arial Narrow" panose="020B0606020202030204" pitchFamily="34" charset="0"/>
              </a:rPr>
              <a:t>Datos que NO pueden se comprobados por la Administración o documentos de empresas privadas u otras Comunidades Autónomas</a:t>
            </a:r>
          </a:p>
        </p:txBody>
      </p:sp>
      <p:pic>
        <p:nvPicPr>
          <p:cNvPr id="8" name="Imagen 7"/>
          <p:cNvPicPr>
            <a:picLocks noChangeAspect="1"/>
          </p:cNvPicPr>
          <p:nvPr/>
        </p:nvPicPr>
        <p:blipFill>
          <a:blip r:embed="rId2"/>
          <a:stretch>
            <a:fillRect/>
          </a:stretch>
        </p:blipFill>
        <p:spPr>
          <a:xfrm>
            <a:off x="212643" y="1237172"/>
            <a:ext cx="8714964" cy="1956123"/>
          </a:xfrm>
          <a:prstGeom prst="rect">
            <a:avLst/>
          </a:prstGeom>
        </p:spPr>
      </p:pic>
      <p:sp>
        <p:nvSpPr>
          <p:cNvPr id="9" name="Rectángulo redondeado 8"/>
          <p:cNvSpPr/>
          <p:nvPr/>
        </p:nvSpPr>
        <p:spPr>
          <a:xfrm>
            <a:off x="212643" y="1214351"/>
            <a:ext cx="8611225" cy="23830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5" name="Conector recto de flecha 14"/>
          <p:cNvCxnSpPr/>
          <p:nvPr/>
        </p:nvCxnSpPr>
        <p:spPr>
          <a:xfrm>
            <a:off x="2733921" y="1747615"/>
            <a:ext cx="3672408" cy="32827"/>
          </a:xfrm>
          <a:prstGeom prst="straightConnector1">
            <a:avLst/>
          </a:prstGeom>
          <a:ln w="41275">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p:cNvCxnSpPr/>
          <p:nvPr/>
        </p:nvCxnSpPr>
        <p:spPr>
          <a:xfrm>
            <a:off x="2744478" y="2077598"/>
            <a:ext cx="3672408" cy="0"/>
          </a:xfrm>
          <a:prstGeom prst="straightConnector1">
            <a:avLst/>
          </a:prstGeom>
          <a:ln w="41275">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p:cNvCxnSpPr/>
          <p:nvPr/>
        </p:nvCxnSpPr>
        <p:spPr>
          <a:xfrm>
            <a:off x="2744478" y="2708920"/>
            <a:ext cx="3672408" cy="0"/>
          </a:xfrm>
          <a:prstGeom prst="straightConnector1">
            <a:avLst/>
          </a:prstGeom>
          <a:ln w="41275">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pic>
        <p:nvPicPr>
          <p:cNvPr id="23" name="Imagen 22"/>
          <p:cNvPicPr>
            <a:picLocks noChangeAspect="1"/>
          </p:cNvPicPr>
          <p:nvPr/>
        </p:nvPicPr>
        <p:blipFill>
          <a:blip r:embed="rId3"/>
          <a:stretch>
            <a:fillRect/>
          </a:stretch>
        </p:blipFill>
        <p:spPr>
          <a:xfrm>
            <a:off x="251520" y="4344256"/>
            <a:ext cx="8180299" cy="1121329"/>
          </a:xfrm>
          <a:prstGeom prst="rect">
            <a:avLst/>
          </a:prstGeom>
        </p:spPr>
      </p:pic>
      <p:sp>
        <p:nvSpPr>
          <p:cNvPr id="24" name="CuadroTexto 23"/>
          <p:cNvSpPr txBox="1"/>
          <p:nvPr/>
        </p:nvSpPr>
        <p:spPr>
          <a:xfrm>
            <a:off x="491361" y="3635151"/>
            <a:ext cx="7416824" cy="307777"/>
          </a:xfrm>
          <a:prstGeom prst="rect">
            <a:avLst/>
          </a:prstGeom>
          <a:solidFill>
            <a:schemeClr val="bg1"/>
          </a:solidFill>
        </p:spPr>
        <p:txBody>
          <a:bodyPr wrap="square" rtlCol="0">
            <a:spAutoFit/>
          </a:bodyPr>
          <a:lstStyle/>
          <a:p>
            <a:pPr algn="ctr"/>
            <a:r>
              <a:rPr lang="es-ES" sz="1400" b="1" dirty="0">
                <a:solidFill>
                  <a:srgbClr val="FF0000"/>
                </a:solidFill>
                <a:latin typeface="Arial Narrow" panose="020B0606020202030204" pitchFamily="34" charset="0"/>
              </a:rPr>
              <a:t>Acreditación de FAMILIA MONOPARENTAL  a efectos de baremo en caso de haberla alegado</a:t>
            </a:r>
          </a:p>
        </p:txBody>
      </p:sp>
      <p:cxnSp>
        <p:nvCxnSpPr>
          <p:cNvPr id="25" name="Conector recto de flecha 24"/>
          <p:cNvCxnSpPr/>
          <p:nvPr/>
        </p:nvCxnSpPr>
        <p:spPr>
          <a:xfrm>
            <a:off x="2754241" y="4797152"/>
            <a:ext cx="3707525" cy="0"/>
          </a:xfrm>
          <a:prstGeom prst="straightConnector1">
            <a:avLst/>
          </a:prstGeom>
          <a:ln w="41275">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ector recto de flecha 25"/>
          <p:cNvCxnSpPr/>
          <p:nvPr/>
        </p:nvCxnSpPr>
        <p:spPr>
          <a:xfrm>
            <a:off x="3662057" y="5085184"/>
            <a:ext cx="2607662" cy="0"/>
          </a:xfrm>
          <a:prstGeom prst="straightConnector1">
            <a:avLst/>
          </a:prstGeom>
          <a:ln w="41275">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ector recto 28"/>
          <p:cNvCxnSpPr/>
          <p:nvPr/>
        </p:nvCxnSpPr>
        <p:spPr>
          <a:xfrm>
            <a:off x="323528" y="4581128"/>
            <a:ext cx="302433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4" name="Imagen 13">
            <a:extLst>
              <a:ext uri="{FF2B5EF4-FFF2-40B4-BE49-F238E27FC236}">
                <a16:creationId xmlns:a16="http://schemas.microsoft.com/office/drawing/2014/main" id="{7A54878D-DCE2-4924-A7DE-B98E71EA7629}"/>
              </a:ext>
            </a:extLst>
          </p:cNvPr>
          <p:cNvPicPr>
            <a:picLocks noChangeAspect="1"/>
          </p:cNvPicPr>
          <p:nvPr/>
        </p:nvPicPr>
        <p:blipFill>
          <a:blip r:embed="rId4"/>
          <a:stretch>
            <a:fillRect/>
          </a:stretch>
        </p:blipFill>
        <p:spPr>
          <a:xfrm>
            <a:off x="8244408" y="5620828"/>
            <a:ext cx="767795" cy="1074952"/>
          </a:xfrm>
          <a:prstGeom prst="rect">
            <a:avLst/>
          </a:prstGeom>
        </p:spPr>
      </p:pic>
    </p:spTree>
    <p:extLst>
      <p:ext uri="{BB962C8B-B14F-4D97-AF65-F5344CB8AC3E}">
        <p14:creationId xmlns:p14="http://schemas.microsoft.com/office/powerpoint/2010/main" val="2958896720"/>
      </p:ext>
    </p:extLst>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1000"/>
                                        <p:tgtEl>
                                          <p:spTgt spid="29"/>
                                        </p:tgtEl>
                                      </p:cBhvr>
                                    </p:animEffect>
                                    <p:anim calcmode="lin" valueType="num">
                                      <p:cBhvr>
                                        <p:cTn id="26" dur="1000" fill="hold"/>
                                        <p:tgtEl>
                                          <p:spTgt spid="29"/>
                                        </p:tgtEl>
                                        <p:attrNameLst>
                                          <p:attrName>ppt_x</p:attrName>
                                        </p:attrNameLst>
                                      </p:cBhvr>
                                      <p:tavLst>
                                        <p:tav tm="0">
                                          <p:val>
                                            <p:strVal val="#ppt_x"/>
                                          </p:val>
                                        </p:tav>
                                        <p:tav tm="100000">
                                          <p:val>
                                            <p:strVal val="#ppt_x"/>
                                          </p:val>
                                        </p:tav>
                                      </p:tavLst>
                                    </p:anim>
                                    <p:anim calcmode="lin" valueType="num">
                                      <p:cBhvr>
                                        <p:cTn id="2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2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683568" y="1684536"/>
            <a:ext cx="7416824" cy="307777"/>
          </a:xfrm>
          <a:prstGeom prst="rect">
            <a:avLst/>
          </a:prstGeom>
          <a:solidFill>
            <a:schemeClr val="bg1"/>
          </a:solidFill>
        </p:spPr>
        <p:txBody>
          <a:bodyPr wrap="square" rtlCol="0">
            <a:spAutoFit/>
          </a:bodyPr>
          <a:lstStyle/>
          <a:p>
            <a:pPr algn="ctr"/>
            <a:r>
              <a:rPr lang="es-ES" sz="1400" b="1" dirty="0">
                <a:solidFill>
                  <a:srgbClr val="FF0000"/>
                </a:solidFill>
                <a:latin typeface="Arial Narrow" panose="020B0606020202030204" pitchFamily="34" charset="0"/>
              </a:rPr>
              <a:t>Si la solicitud se firma por un solo tutor/a se deberá declarar y documentar en el siguiente apartado:</a:t>
            </a:r>
          </a:p>
        </p:txBody>
      </p:sp>
      <p:sp>
        <p:nvSpPr>
          <p:cNvPr id="7" name="Rectángulo 6"/>
          <p:cNvSpPr/>
          <p:nvPr/>
        </p:nvSpPr>
        <p:spPr>
          <a:xfrm>
            <a:off x="260267" y="357815"/>
            <a:ext cx="8388424" cy="1118255"/>
          </a:xfrm>
          <a:prstGeom prst="rect">
            <a:avLst/>
          </a:prstGeom>
          <a:solidFill>
            <a:srgbClr val="FFFF00"/>
          </a:solidFill>
        </p:spPr>
        <p:txBody>
          <a:bodyPr wrap="square">
            <a:spAutoFit/>
          </a:bodyPr>
          <a:lstStyle/>
          <a:p>
            <a:pPr marR="69850" lvl="0" algn="ctr">
              <a:spcAft>
                <a:spcPts val="800"/>
              </a:spcAft>
            </a:pPr>
            <a:r>
              <a:rPr lang="es-ES" altLang="es-ES" sz="1800" b="1" dirty="0">
                <a:latin typeface="Arial Narrow" panose="020B0606020202030204" pitchFamily="34" charset="0"/>
              </a:rPr>
              <a:t>Deberán realizar la firma telemática </a:t>
            </a:r>
            <a:r>
              <a:rPr lang="es-ES" altLang="es-ES" sz="1800" b="1" u="sng" dirty="0">
                <a:latin typeface="Arial Narrow" panose="020B0606020202030204" pitchFamily="34" charset="0"/>
              </a:rPr>
              <a:t>LOS DOS</a:t>
            </a:r>
            <a:r>
              <a:rPr lang="es-ES" altLang="es-ES" sz="1800" b="1" dirty="0">
                <a:latin typeface="Arial Narrow" panose="020B0606020202030204" pitchFamily="34" charset="0"/>
              </a:rPr>
              <a:t> progenitores/as </a:t>
            </a:r>
            <a:r>
              <a:rPr lang="es-ES" altLang="es-ES" sz="1800" b="1" dirty="0">
                <a:solidFill>
                  <a:srgbClr val="42A9AE"/>
                </a:solidFill>
                <a:latin typeface="Arial Narrow" panose="020B0606020202030204" pitchFamily="34" charset="0"/>
              </a:rPr>
              <a:t>o los dos tutores/as legales del alumno/alumna, </a:t>
            </a:r>
            <a:r>
              <a:rPr lang="es-ES" altLang="es-ES" sz="1800" b="1" dirty="0">
                <a:latin typeface="Arial Narrow" panose="020B0606020202030204" pitchFamily="34" charset="0"/>
              </a:rPr>
              <a:t>también en Bachillerato para menores de edad.</a:t>
            </a:r>
          </a:p>
          <a:p>
            <a:pPr marR="69850" lvl="0" algn="ctr">
              <a:spcAft>
                <a:spcPts val="800"/>
              </a:spcAft>
            </a:pPr>
            <a:r>
              <a:rPr lang="es-ES_tradnl" altLang="es-ES" sz="2400" b="1" u="sng" dirty="0">
                <a:solidFill>
                  <a:srgbClr val="FF0000"/>
                </a:solidFill>
                <a:latin typeface="Arial Narrow" panose="020B0606020202030204" pitchFamily="34" charset="0"/>
              </a:rPr>
              <a:t>EN CASO CONTRARIO NO SE REGISTRA LA SOLICITUD</a:t>
            </a:r>
            <a:endParaRPr lang="es-ES" altLang="es-ES" sz="2400" b="1" u="sng" dirty="0">
              <a:solidFill>
                <a:srgbClr val="FF0000"/>
              </a:solidFill>
              <a:latin typeface="Arial Narrow" panose="020B0606020202030204" pitchFamily="34" charset="0"/>
            </a:endParaRPr>
          </a:p>
        </p:txBody>
      </p:sp>
      <p:cxnSp>
        <p:nvCxnSpPr>
          <p:cNvPr id="28" name="Conector recto de flecha 27"/>
          <p:cNvCxnSpPr/>
          <p:nvPr/>
        </p:nvCxnSpPr>
        <p:spPr>
          <a:xfrm>
            <a:off x="5868144" y="3429000"/>
            <a:ext cx="1152128" cy="0"/>
          </a:xfrm>
          <a:prstGeom prst="straightConnector1">
            <a:avLst/>
          </a:prstGeom>
          <a:ln w="41275">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sp>
        <p:nvSpPr>
          <p:cNvPr id="30" name="Rectángulo 29"/>
          <p:cNvSpPr/>
          <p:nvPr/>
        </p:nvSpPr>
        <p:spPr>
          <a:xfrm>
            <a:off x="135330" y="4759077"/>
            <a:ext cx="8634531" cy="1733808"/>
          </a:xfrm>
          <a:prstGeom prst="rect">
            <a:avLst/>
          </a:prstGeom>
          <a:solidFill>
            <a:srgbClr val="FFFF00"/>
          </a:solidFill>
        </p:spPr>
        <p:txBody>
          <a:bodyPr wrap="square">
            <a:spAutoFit/>
          </a:bodyPr>
          <a:lstStyle/>
          <a:p>
            <a:pPr marR="69850" lvl="0" algn="ctr">
              <a:spcAft>
                <a:spcPts val="800"/>
              </a:spcAft>
            </a:pPr>
            <a:r>
              <a:rPr lang="es-ES_tradnl" altLang="es-ES" sz="2400" b="1" u="sng" dirty="0">
                <a:solidFill>
                  <a:srgbClr val="FF0000"/>
                </a:solidFill>
                <a:latin typeface="Arial Narrow" panose="020B0606020202030204" pitchFamily="34" charset="0"/>
              </a:rPr>
              <a:t>LA DOCUMENTACIÓN A APORTAR EN CADA CASO VIENE ESPECIFICADA EN EL APARTADO QUINTO DE LA RESOLUCIÓN DE CONVOCATORIA</a:t>
            </a:r>
          </a:p>
          <a:p>
            <a:pPr algn="ctr"/>
            <a:r>
              <a:rPr lang="es-ES" sz="1400" b="1" dirty="0"/>
              <a:t>Los documentos a adjuntar </a:t>
            </a:r>
            <a:r>
              <a:rPr lang="es-ES" sz="1400" b="1" u="sng" dirty="0"/>
              <a:t>deberán tener formato PDF, con un máximo de 5 MB y en el nombre únicamente letras, números, guion alto y sin espacios. </a:t>
            </a:r>
          </a:p>
        </p:txBody>
      </p:sp>
      <p:pic>
        <p:nvPicPr>
          <p:cNvPr id="31" name="Imagen 30"/>
          <p:cNvPicPr>
            <a:picLocks noChangeAspect="1"/>
          </p:cNvPicPr>
          <p:nvPr/>
        </p:nvPicPr>
        <p:blipFill>
          <a:blip r:embed="rId2"/>
          <a:stretch>
            <a:fillRect/>
          </a:stretch>
        </p:blipFill>
        <p:spPr>
          <a:xfrm>
            <a:off x="164589" y="2562096"/>
            <a:ext cx="8647091" cy="1733807"/>
          </a:xfrm>
          <a:prstGeom prst="rect">
            <a:avLst/>
          </a:prstGeom>
        </p:spPr>
      </p:pic>
      <p:cxnSp>
        <p:nvCxnSpPr>
          <p:cNvPr id="27" name="Conector recto 26"/>
          <p:cNvCxnSpPr/>
          <p:nvPr/>
        </p:nvCxnSpPr>
        <p:spPr>
          <a:xfrm>
            <a:off x="164589" y="3356992"/>
            <a:ext cx="459255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Imagen 8">
            <a:extLst>
              <a:ext uri="{FF2B5EF4-FFF2-40B4-BE49-F238E27FC236}">
                <a16:creationId xmlns:a16="http://schemas.microsoft.com/office/drawing/2014/main" id="{24966749-8B79-443A-B78E-BB3B1AEBF3F2}"/>
              </a:ext>
            </a:extLst>
          </p:cNvPr>
          <p:cNvPicPr>
            <a:picLocks noChangeAspect="1"/>
          </p:cNvPicPr>
          <p:nvPr/>
        </p:nvPicPr>
        <p:blipFill>
          <a:blip r:embed="rId3"/>
          <a:stretch>
            <a:fillRect/>
          </a:stretch>
        </p:blipFill>
        <p:spPr>
          <a:xfrm>
            <a:off x="107985" y="1730649"/>
            <a:ext cx="517357" cy="724326"/>
          </a:xfrm>
          <a:prstGeom prst="rect">
            <a:avLst/>
          </a:prstGeom>
        </p:spPr>
      </p:pic>
    </p:spTree>
    <p:extLst>
      <p:ext uri="{BB962C8B-B14F-4D97-AF65-F5344CB8AC3E}">
        <p14:creationId xmlns:p14="http://schemas.microsoft.com/office/powerpoint/2010/main" val="3146908854"/>
      </p:ext>
    </p:extLst>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1000"/>
                                        <p:tgtEl>
                                          <p:spTgt spid="30"/>
                                        </p:tgtEl>
                                      </p:cBhvr>
                                    </p:animEffect>
                                    <p:anim calcmode="lin" valueType="num">
                                      <p:cBhvr>
                                        <p:cTn id="34" dur="1000" fill="hold"/>
                                        <p:tgtEl>
                                          <p:spTgt spid="30"/>
                                        </p:tgtEl>
                                        <p:attrNameLst>
                                          <p:attrName>ppt_x</p:attrName>
                                        </p:attrNameLst>
                                      </p:cBhvr>
                                      <p:tavLst>
                                        <p:tav tm="0">
                                          <p:val>
                                            <p:strVal val="#ppt_x"/>
                                          </p:val>
                                        </p:tav>
                                        <p:tav tm="100000">
                                          <p:val>
                                            <p:strVal val="#ppt_x"/>
                                          </p:val>
                                        </p:tav>
                                      </p:tavLst>
                                    </p:anim>
                                    <p:anim calcmode="lin" valueType="num">
                                      <p:cBhvr>
                                        <p:cTn id="3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3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4427984" y="6285757"/>
            <a:ext cx="2736304" cy="369332"/>
          </a:xfrm>
          <a:prstGeom prst="rect">
            <a:avLst/>
          </a:prstGeom>
          <a:solidFill>
            <a:srgbClr val="FFFF00"/>
          </a:solidFill>
          <a:ln>
            <a:solidFill>
              <a:schemeClr val="accent1">
                <a:shade val="50000"/>
              </a:schemeClr>
            </a:solidFill>
          </a:ln>
        </p:spPr>
        <p:txBody>
          <a:bodyPr wrap="square">
            <a:spAutoFit/>
          </a:bodyPr>
          <a:lstStyle/>
          <a:p>
            <a:pPr marR="27940" algn="ctr"/>
            <a:r>
              <a:rPr lang="es-ES" b="1" dirty="0">
                <a:solidFill>
                  <a:srgbClr val="C00000"/>
                </a:solidFill>
              </a:rPr>
              <a:t>Al terminar validamos </a:t>
            </a:r>
          </a:p>
        </p:txBody>
      </p:sp>
      <p:pic>
        <p:nvPicPr>
          <p:cNvPr id="8" name="Imagen 7"/>
          <p:cNvPicPr>
            <a:picLocks noChangeAspect="1"/>
          </p:cNvPicPr>
          <p:nvPr/>
        </p:nvPicPr>
        <p:blipFill>
          <a:blip r:embed="rId3"/>
          <a:stretch>
            <a:fillRect/>
          </a:stretch>
        </p:blipFill>
        <p:spPr>
          <a:xfrm>
            <a:off x="151803" y="1052736"/>
            <a:ext cx="8840393" cy="4968556"/>
          </a:xfrm>
          <a:prstGeom prst="rect">
            <a:avLst/>
          </a:prstGeom>
        </p:spPr>
      </p:pic>
      <p:sp>
        <p:nvSpPr>
          <p:cNvPr id="16" name="CuadroTexto 15"/>
          <p:cNvSpPr txBox="1"/>
          <p:nvPr/>
        </p:nvSpPr>
        <p:spPr>
          <a:xfrm>
            <a:off x="159086" y="4307590"/>
            <a:ext cx="7926327" cy="1754326"/>
          </a:xfrm>
          <a:prstGeom prst="rect">
            <a:avLst/>
          </a:prstGeom>
          <a:solidFill>
            <a:schemeClr val="accent4">
              <a:lumMod val="20000"/>
              <a:lumOff val="80000"/>
            </a:schemeClr>
          </a:solidFill>
          <a:ln>
            <a:solidFill>
              <a:srgbClr val="FF0000"/>
            </a:solidFill>
          </a:ln>
        </p:spPr>
        <p:txBody>
          <a:bodyPr wrap="square" rtlCol="0">
            <a:spAutoFit/>
          </a:bodyPr>
          <a:lstStyle/>
          <a:p>
            <a:r>
              <a:rPr lang="es-ES" sz="3600" dirty="0">
                <a:solidFill>
                  <a:srgbClr val="42A9AE"/>
                </a:solidFill>
              </a:rPr>
              <a:t>Esta casilla se selecciona en caso de que autoricemos al centro a presentar la solicitud.</a:t>
            </a:r>
          </a:p>
        </p:txBody>
      </p:sp>
      <p:sp>
        <p:nvSpPr>
          <p:cNvPr id="18" name="Rectángulo 17"/>
          <p:cNvSpPr/>
          <p:nvPr/>
        </p:nvSpPr>
        <p:spPr>
          <a:xfrm>
            <a:off x="151803" y="3645024"/>
            <a:ext cx="6004373"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p:cNvSpPr txBox="1"/>
          <p:nvPr/>
        </p:nvSpPr>
        <p:spPr>
          <a:xfrm>
            <a:off x="151803" y="583215"/>
            <a:ext cx="8251969" cy="2246769"/>
          </a:xfrm>
          <a:prstGeom prst="rect">
            <a:avLst/>
          </a:prstGeom>
          <a:solidFill>
            <a:srgbClr val="FFFF00"/>
          </a:solidFill>
        </p:spPr>
        <p:txBody>
          <a:bodyPr wrap="square" rtlCol="0">
            <a:spAutoFit/>
          </a:bodyPr>
          <a:lstStyle/>
          <a:p>
            <a:pPr algn="just"/>
            <a:r>
              <a:rPr lang="es-ES" sz="2800" b="1" u="sng" dirty="0">
                <a:latin typeface="Arial Narrow" panose="020B0606020202030204" pitchFamily="34" charset="0"/>
              </a:rPr>
              <a:t>Si se detecta falsedad en los datos aportados</a:t>
            </a:r>
            <a:r>
              <a:rPr lang="es-ES" sz="2800" b="1" dirty="0">
                <a:latin typeface="Arial Narrow" panose="020B0606020202030204" pitchFamily="34" charset="0"/>
              </a:rPr>
              <a:t>, </a:t>
            </a:r>
            <a:r>
              <a:rPr lang="es-ES" sz="2800" dirty="0">
                <a:solidFill>
                  <a:srgbClr val="42A9AE"/>
                </a:solidFill>
                <a:latin typeface="Arial Narrow" panose="020B0606020202030204" pitchFamily="34" charset="0"/>
              </a:rPr>
              <a:t>ocultamiento de información o vulneración de derechos de otro/a progenitor/a no firmante, se podrá perder la plaza adjudicada y ser asignada a instancia de los tribunales de justicia u otros órganos de la Administración.</a:t>
            </a:r>
          </a:p>
        </p:txBody>
      </p:sp>
      <p:sp>
        <p:nvSpPr>
          <p:cNvPr id="4" name="Rectángulo 3"/>
          <p:cNvSpPr/>
          <p:nvPr/>
        </p:nvSpPr>
        <p:spPr>
          <a:xfrm>
            <a:off x="159086" y="2911127"/>
            <a:ext cx="5997090" cy="693273"/>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7" name="Conector recto de flecha 6"/>
          <p:cNvCxnSpPr/>
          <p:nvPr/>
        </p:nvCxnSpPr>
        <p:spPr>
          <a:xfrm flipH="1" flipV="1">
            <a:off x="323528" y="3800337"/>
            <a:ext cx="288032" cy="648072"/>
          </a:xfrm>
          <a:prstGeom prst="straightConnector1">
            <a:avLst/>
          </a:prstGeom>
          <a:ln w="47625">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p:cNvCxnSpPr>
            <a:cxnSpLocks/>
          </p:cNvCxnSpPr>
          <p:nvPr/>
        </p:nvCxnSpPr>
        <p:spPr>
          <a:xfrm flipV="1">
            <a:off x="7055768" y="1268760"/>
            <a:ext cx="1620688" cy="505576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1" name="Imagen 10">
            <a:extLst>
              <a:ext uri="{FF2B5EF4-FFF2-40B4-BE49-F238E27FC236}">
                <a16:creationId xmlns:a16="http://schemas.microsoft.com/office/drawing/2014/main" id="{C98FCC09-9ADF-4147-A78F-64EB847DB074}"/>
              </a:ext>
            </a:extLst>
          </p:cNvPr>
          <p:cNvPicPr>
            <a:picLocks noChangeAspect="1"/>
          </p:cNvPicPr>
          <p:nvPr/>
        </p:nvPicPr>
        <p:blipFill>
          <a:blip r:embed="rId4"/>
          <a:stretch>
            <a:fillRect/>
          </a:stretch>
        </p:blipFill>
        <p:spPr>
          <a:xfrm>
            <a:off x="8217119" y="5695422"/>
            <a:ext cx="767795" cy="1074952"/>
          </a:xfrm>
          <a:prstGeom prst="rect">
            <a:avLst/>
          </a:prstGeom>
        </p:spPr>
      </p:pic>
    </p:spTree>
    <p:extLst>
      <p:ext uri="{BB962C8B-B14F-4D97-AF65-F5344CB8AC3E}">
        <p14:creationId xmlns:p14="http://schemas.microsoft.com/office/powerpoint/2010/main" val="3861725751"/>
      </p:ext>
    </p:extLst>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additive="base">
                                        <p:cTn id="45" dur="500" fill="hold"/>
                                        <p:tgtEl>
                                          <p:spTgt spid="6"/>
                                        </p:tgtEl>
                                        <p:attrNameLst>
                                          <p:attrName>ppt_x</p:attrName>
                                        </p:attrNameLst>
                                      </p:cBhvr>
                                      <p:tavLst>
                                        <p:tav tm="0">
                                          <p:val>
                                            <p:strVal val="#ppt_x"/>
                                          </p:val>
                                        </p:tav>
                                        <p:tav tm="100000">
                                          <p:val>
                                            <p:strVal val="#ppt_x"/>
                                          </p:val>
                                        </p:tav>
                                      </p:tavLst>
                                    </p:anim>
                                    <p:anim calcmode="lin" valueType="num">
                                      <p:cBhvr additive="base">
                                        <p:cTn id="4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6" grpId="0" animBg="1"/>
      <p:bldP spid="18" grpId="0" animBg="1"/>
      <p:bldP spid="3" grpId="0" animBg="1"/>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358187" y="4873746"/>
            <a:ext cx="8252849" cy="1569660"/>
          </a:xfrm>
          <a:prstGeom prst="rect">
            <a:avLst/>
          </a:prstGeom>
          <a:solidFill>
            <a:schemeClr val="bg2"/>
          </a:solidFill>
          <a:ln>
            <a:solidFill>
              <a:schemeClr val="tx1"/>
            </a:solidFill>
          </a:ln>
        </p:spPr>
        <p:txBody>
          <a:bodyPr wrap="square" rtlCol="0">
            <a:spAutoFit/>
          </a:bodyPr>
          <a:lstStyle/>
          <a:p>
            <a:pPr algn="ctr"/>
            <a:r>
              <a:rPr lang="es-ES_tradnl" sz="3200" dirty="0">
                <a:solidFill>
                  <a:srgbClr val="42A9AE"/>
                </a:solidFill>
                <a:latin typeface="Arial Narrow" panose="020B0606020202030204" pitchFamily="34" charset="0"/>
              </a:rPr>
              <a:t>A continuación es necesario pulsar el </a:t>
            </a:r>
            <a:r>
              <a:rPr lang="es-ES_tradnl" sz="3200" b="1" u="sng" dirty="0">
                <a:latin typeface="Arial Narrow" panose="020B0606020202030204" pitchFamily="34" charset="0"/>
              </a:rPr>
              <a:t>botón de firma </a:t>
            </a:r>
            <a:r>
              <a:rPr lang="es-ES_tradnl" sz="3200" dirty="0">
                <a:solidFill>
                  <a:srgbClr val="42A9AE"/>
                </a:solidFill>
                <a:latin typeface="Arial Narrow" panose="020B0606020202030204" pitchFamily="34" charset="0"/>
              </a:rPr>
              <a:t>en la parte superior derecha, para continuar con el proceso de </a:t>
            </a:r>
            <a:r>
              <a:rPr lang="es-ES_tradnl" sz="3200" dirty="0" err="1">
                <a:solidFill>
                  <a:srgbClr val="42A9AE"/>
                </a:solidFill>
                <a:latin typeface="Arial Narrow" panose="020B0606020202030204" pitchFamily="34" charset="0"/>
              </a:rPr>
              <a:t>teletramitación</a:t>
            </a:r>
            <a:r>
              <a:rPr lang="es-ES_tradnl" sz="3200" dirty="0">
                <a:solidFill>
                  <a:srgbClr val="42A9AE"/>
                </a:solidFill>
                <a:latin typeface="Arial Narrow" panose="020B0606020202030204" pitchFamily="34" charset="0"/>
              </a:rPr>
              <a:t>.</a:t>
            </a:r>
          </a:p>
        </p:txBody>
      </p:sp>
      <p:sp>
        <p:nvSpPr>
          <p:cNvPr id="2" name="CuadroTexto 1"/>
          <p:cNvSpPr txBox="1"/>
          <p:nvPr/>
        </p:nvSpPr>
        <p:spPr>
          <a:xfrm>
            <a:off x="165137" y="195217"/>
            <a:ext cx="8829797" cy="2092881"/>
          </a:xfrm>
          <a:prstGeom prst="rect">
            <a:avLst/>
          </a:prstGeom>
          <a:noFill/>
          <a:ln>
            <a:solidFill>
              <a:schemeClr val="tx1"/>
            </a:solidFill>
          </a:ln>
        </p:spPr>
        <p:txBody>
          <a:bodyPr wrap="square" rtlCol="0">
            <a:spAutoFit/>
          </a:bodyPr>
          <a:lstStyle/>
          <a:p>
            <a:pPr algn="just"/>
            <a:r>
              <a:rPr lang="es-ES" sz="2400" u="sng" dirty="0">
                <a:solidFill>
                  <a:srgbClr val="42A9AE"/>
                </a:solidFill>
                <a:latin typeface="Arial Narrow" panose="020B0606020202030204" pitchFamily="34" charset="0"/>
              </a:rPr>
              <a:t>El sistema realiza ahora una serie de comprobaciones </a:t>
            </a:r>
            <a:r>
              <a:rPr lang="es-ES" sz="2400" dirty="0">
                <a:solidFill>
                  <a:srgbClr val="42A9AE"/>
                </a:solidFill>
                <a:latin typeface="Arial Narrow" panose="020B0606020202030204" pitchFamily="34" charset="0"/>
              </a:rPr>
              <a:t>sobre nuestra solicitud. </a:t>
            </a:r>
          </a:p>
          <a:p>
            <a:pPr algn="just"/>
            <a:r>
              <a:rPr lang="es-ES" sz="2400" dirty="0">
                <a:solidFill>
                  <a:srgbClr val="42A9AE"/>
                </a:solidFill>
                <a:latin typeface="Arial Narrow" panose="020B0606020202030204" pitchFamily="34" charset="0"/>
              </a:rPr>
              <a:t>Si todo es correcto, nos muestra un resumen de la misma. </a:t>
            </a:r>
          </a:p>
          <a:p>
            <a:pPr algn="just"/>
            <a:r>
              <a:rPr lang="es-ES" sz="2400" dirty="0">
                <a:solidFill>
                  <a:srgbClr val="42A9AE"/>
                </a:solidFill>
                <a:latin typeface="Arial Narrow" panose="020B0606020202030204" pitchFamily="34" charset="0"/>
              </a:rPr>
              <a:t>Si no es así, la pantalla avisa de los errores y se pueden corregir.</a:t>
            </a:r>
          </a:p>
          <a:p>
            <a:pPr algn="just"/>
            <a:endParaRPr lang="es-ES" sz="1000" dirty="0">
              <a:solidFill>
                <a:srgbClr val="002060"/>
              </a:solidFill>
              <a:latin typeface="Arial Narrow" panose="020B0606020202030204" pitchFamily="34" charset="0"/>
            </a:endParaRPr>
          </a:p>
          <a:p>
            <a:pPr algn="just"/>
            <a:r>
              <a:rPr lang="es-ES_tradnl" sz="2400" dirty="0">
                <a:solidFill>
                  <a:srgbClr val="002060"/>
                </a:solidFill>
                <a:latin typeface="Arial Narrow" panose="020B0606020202030204" pitchFamily="34" charset="0"/>
              </a:rPr>
              <a:t>	</a:t>
            </a:r>
            <a:r>
              <a:rPr lang="es-ES_tradnl" sz="2400" b="1" dirty="0">
                <a:solidFill>
                  <a:srgbClr val="42A9AE"/>
                </a:solidFill>
                <a:latin typeface="Arial Narrow" panose="020B0606020202030204" pitchFamily="34" charset="0"/>
              </a:rPr>
              <a:t>Cuando la solicitud esté correcta aparece este mensaje:</a:t>
            </a:r>
          </a:p>
        </p:txBody>
      </p:sp>
      <p:pic>
        <p:nvPicPr>
          <p:cNvPr id="9" name="Imagen 8">
            <a:extLst>
              <a:ext uri="{FF2B5EF4-FFF2-40B4-BE49-F238E27FC236}">
                <a16:creationId xmlns:a16="http://schemas.microsoft.com/office/drawing/2014/main" id="{77D73F76-FA03-4ECF-9A3F-F81CF0E77E73}"/>
              </a:ext>
            </a:extLst>
          </p:cNvPr>
          <p:cNvPicPr>
            <a:picLocks noChangeAspect="1"/>
          </p:cNvPicPr>
          <p:nvPr/>
        </p:nvPicPr>
        <p:blipFill>
          <a:blip r:embed="rId3"/>
          <a:stretch>
            <a:fillRect/>
          </a:stretch>
        </p:blipFill>
        <p:spPr>
          <a:xfrm>
            <a:off x="8227139" y="5733256"/>
            <a:ext cx="767795" cy="1074952"/>
          </a:xfrm>
          <a:prstGeom prst="rect">
            <a:avLst/>
          </a:prstGeom>
        </p:spPr>
      </p:pic>
      <p:pic>
        <p:nvPicPr>
          <p:cNvPr id="6" name="Imagen 5">
            <a:extLst>
              <a:ext uri="{FF2B5EF4-FFF2-40B4-BE49-F238E27FC236}">
                <a16:creationId xmlns:a16="http://schemas.microsoft.com/office/drawing/2014/main" id="{3C2CC544-7BCF-4811-8FFC-1D178BCBA71E}"/>
              </a:ext>
            </a:extLst>
          </p:cNvPr>
          <p:cNvPicPr>
            <a:picLocks noChangeAspect="1"/>
          </p:cNvPicPr>
          <p:nvPr/>
        </p:nvPicPr>
        <p:blipFill>
          <a:blip r:embed="rId4"/>
          <a:stretch>
            <a:fillRect/>
          </a:stretch>
        </p:blipFill>
        <p:spPr>
          <a:xfrm>
            <a:off x="73777" y="2337143"/>
            <a:ext cx="8996445" cy="1486701"/>
          </a:xfrm>
          <a:prstGeom prst="rect">
            <a:avLst/>
          </a:prstGeom>
        </p:spPr>
      </p:pic>
      <p:pic>
        <p:nvPicPr>
          <p:cNvPr id="5" name="Imagen 4"/>
          <p:cNvPicPr>
            <a:picLocks noChangeAspect="1"/>
          </p:cNvPicPr>
          <p:nvPr/>
        </p:nvPicPr>
        <p:blipFill>
          <a:blip r:embed="rId5"/>
          <a:stretch>
            <a:fillRect/>
          </a:stretch>
        </p:blipFill>
        <p:spPr>
          <a:xfrm>
            <a:off x="7113773" y="3796009"/>
            <a:ext cx="1881161" cy="842148"/>
          </a:xfrm>
          <a:prstGeom prst="rect">
            <a:avLst/>
          </a:prstGeom>
        </p:spPr>
      </p:pic>
      <p:cxnSp>
        <p:nvCxnSpPr>
          <p:cNvPr id="11" name="Conector recto de flecha 10"/>
          <p:cNvCxnSpPr>
            <a:cxnSpLocks/>
            <a:endCxn id="3" idx="2"/>
          </p:cNvCxnSpPr>
          <p:nvPr/>
        </p:nvCxnSpPr>
        <p:spPr>
          <a:xfrm flipV="1">
            <a:off x="6444208" y="3952994"/>
            <a:ext cx="1494899" cy="106018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Elipse 2"/>
          <p:cNvSpPr/>
          <p:nvPr/>
        </p:nvSpPr>
        <p:spPr>
          <a:xfrm>
            <a:off x="7939107" y="3745273"/>
            <a:ext cx="576064" cy="415441"/>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Flecha: a la derecha con bandas 12">
            <a:extLst>
              <a:ext uri="{FF2B5EF4-FFF2-40B4-BE49-F238E27FC236}">
                <a16:creationId xmlns:a16="http://schemas.microsoft.com/office/drawing/2014/main" id="{8AF03B68-CB3A-4D8E-A7CC-619B27174A35}"/>
              </a:ext>
            </a:extLst>
          </p:cNvPr>
          <p:cNvSpPr/>
          <p:nvPr/>
        </p:nvSpPr>
        <p:spPr>
          <a:xfrm>
            <a:off x="165137" y="2564904"/>
            <a:ext cx="1166503" cy="576064"/>
          </a:xfrm>
          <a:prstGeom prst="strip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578027389"/>
      </p:ext>
    </p:extLst>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p:cNvSpPr txBox="1"/>
          <p:nvPr/>
        </p:nvSpPr>
        <p:spPr>
          <a:xfrm>
            <a:off x="113238" y="2590902"/>
            <a:ext cx="7037964" cy="3416320"/>
          </a:xfrm>
          <a:prstGeom prst="rect">
            <a:avLst/>
          </a:prstGeom>
          <a:solidFill>
            <a:schemeClr val="bg2"/>
          </a:solidFill>
          <a:ln>
            <a:solidFill>
              <a:schemeClr val="tx1"/>
            </a:solidFill>
          </a:ln>
        </p:spPr>
        <p:txBody>
          <a:bodyPr wrap="square" rtlCol="0">
            <a:spAutoFit/>
          </a:bodyPr>
          <a:lstStyle/>
          <a:p>
            <a:r>
              <a:rPr lang="es-ES" b="1" dirty="0">
                <a:solidFill>
                  <a:srgbClr val="42A9AE"/>
                </a:solidFill>
                <a:latin typeface="Arial Narrow" panose="020B0606020202030204" pitchFamily="34" charset="0"/>
              </a:rPr>
              <a:t>La solicitud debe ser firmada por los dos progenitores/as o tutores/as legales</a:t>
            </a:r>
            <a:r>
              <a:rPr lang="es-ES" dirty="0">
                <a:solidFill>
                  <a:srgbClr val="42A9AE"/>
                </a:solidFill>
                <a:latin typeface="Arial Narrow" panose="020B0606020202030204" pitchFamily="34" charset="0"/>
              </a:rPr>
              <a:t>, incluidas las solicitudes de Bachillerato si el alumno/a es menor de edad.</a:t>
            </a:r>
          </a:p>
          <a:p>
            <a:endParaRPr lang="es-ES" dirty="0">
              <a:solidFill>
                <a:srgbClr val="42A9AE"/>
              </a:solidFill>
              <a:latin typeface="Arial Narrow" panose="020B0606020202030204" pitchFamily="34" charset="0"/>
            </a:endParaRPr>
          </a:p>
          <a:p>
            <a:r>
              <a:rPr lang="es-ES" b="1" dirty="0">
                <a:solidFill>
                  <a:srgbClr val="42A9AE"/>
                </a:solidFill>
                <a:latin typeface="Arial Narrow" panose="020B0606020202030204" pitchFamily="34" charset="0"/>
              </a:rPr>
              <a:t>Si acepta, </a:t>
            </a:r>
            <a:r>
              <a:rPr lang="es-ES" dirty="0">
                <a:solidFill>
                  <a:srgbClr val="42A9AE"/>
                </a:solidFill>
                <a:latin typeface="Arial Narrow" panose="020B0606020202030204" pitchFamily="34" charset="0"/>
              </a:rPr>
              <a:t>le saldrá otra pantalla con un resumen de la solicitud </a:t>
            </a:r>
          </a:p>
          <a:p>
            <a:r>
              <a:rPr lang="es-ES" dirty="0">
                <a:solidFill>
                  <a:srgbClr val="42A9AE"/>
                </a:solidFill>
                <a:latin typeface="Arial Narrow" panose="020B0606020202030204" pitchFamily="34" charset="0"/>
              </a:rPr>
              <a:t>y el botón para la firma con usuario y contraseña del segundo tutor. </a:t>
            </a:r>
          </a:p>
          <a:p>
            <a:endParaRPr lang="es-ES" dirty="0">
              <a:solidFill>
                <a:srgbClr val="42A9AE"/>
              </a:solidFill>
              <a:latin typeface="Arial Narrow" panose="020B0606020202030204" pitchFamily="34" charset="0"/>
            </a:endParaRPr>
          </a:p>
          <a:p>
            <a:endParaRPr lang="es-ES" dirty="0">
              <a:solidFill>
                <a:srgbClr val="42A9AE"/>
              </a:solidFill>
              <a:latin typeface="Arial Narrow" panose="020B0606020202030204" pitchFamily="34" charset="0"/>
            </a:endParaRPr>
          </a:p>
          <a:p>
            <a:endParaRPr lang="es-ES" dirty="0">
              <a:solidFill>
                <a:srgbClr val="42A9AE"/>
              </a:solidFill>
              <a:latin typeface="Arial Narrow" panose="020B0606020202030204" pitchFamily="34" charset="0"/>
            </a:endParaRPr>
          </a:p>
          <a:p>
            <a:r>
              <a:rPr lang="es-ES" b="1" dirty="0">
                <a:solidFill>
                  <a:srgbClr val="42A9AE"/>
                </a:solidFill>
                <a:latin typeface="Arial Narrow" panose="020B0606020202030204" pitchFamily="34" charset="0"/>
              </a:rPr>
              <a:t>Si cancela</a:t>
            </a:r>
            <a:r>
              <a:rPr lang="es-ES" dirty="0">
                <a:solidFill>
                  <a:srgbClr val="42A9AE"/>
                </a:solidFill>
                <a:latin typeface="Arial Narrow" panose="020B0606020202030204" pitchFamily="34" charset="0"/>
              </a:rPr>
              <a:t>, el segundo tutor puede firmarlo en cualquier momento entrando en la plataforma EducamosCLM. </a:t>
            </a:r>
          </a:p>
          <a:p>
            <a:r>
              <a:rPr lang="es-ES" b="1" dirty="0">
                <a:solidFill>
                  <a:srgbClr val="42A9AE"/>
                </a:solidFill>
                <a:latin typeface="Arial Narrow" panose="020B0606020202030204" pitchFamily="34" charset="0"/>
              </a:rPr>
              <a:t>Secretaría Virtual - Mis trámites-Mis solicitudes- Pendientes de firma</a:t>
            </a:r>
            <a:r>
              <a:rPr lang="es-ES" dirty="0">
                <a:solidFill>
                  <a:srgbClr val="42A9AE"/>
                </a:solidFill>
                <a:latin typeface="Arial Narrow" panose="020B0606020202030204" pitchFamily="34" charset="0"/>
              </a:rPr>
              <a:t>. </a:t>
            </a:r>
          </a:p>
          <a:p>
            <a:r>
              <a:rPr lang="es-ES" dirty="0">
                <a:solidFill>
                  <a:srgbClr val="42A9AE"/>
                </a:solidFill>
                <a:latin typeface="Arial Narrow" panose="020B0606020202030204" pitchFamily="34" charset="0"/>
              </a:rPr>
              <a:t>Tendrá la solicitud pendiente de firma hasta completar el proceso.</a:t>
            </a:r>
          </a:p>
        </p:txBody>
      </p:sp>
      <p:pic>
        <p:nvPicPr>
          <p:cNvPr id="4" name="Imagen 3"/>
          <p:cNvPicPr>
            <a:picLocks noChangeAspect="1"/>
          </p:cNvPicPr>
          <p:nvPr/>
        </p:nvPicPr>
        <p:blipFill>
          <a:blip r:embed="rId2"/>
          <a:stretch>
            <a:fillRect/>
          </a:stretch>
        </p:blipFill>
        <p:spPr>
          <a:xfrm>
            <a:off x="99277" y="167946"/>
            <a:ext cx="8908739" cy="2422956"/>
          </a:xfrm>
          <a:prstGeom prst="rect">
            <a:avLst/>
          </a:prstGeom>
        </p:spPr>
      </p:pic>
      <p:cxnSp>
        <p:nvCxnSpPr>
          <p:cNvPr id="15" name="Conector recto de flecha 14"/>
          <p:cNvCxnSpPr/>
          <p:nvPr/>
        </p:nvCxnSpPr>
        <p:spPr>
          <a:xfrm flipV="1">
            <a:off x="1763688" y="1412777"/>
            <a:ext cx="2664296" cy="1214523"/>
          </a:xfrm>
          <a:prstGeom prst="straightConnector1">
            <a:avLst/>
          </a:prstGeom>
          <a:ln w="38100">
            <a:solidFill>
              <a:srgbClr val="FD3A35"/>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8"/>
          <p:cNvCxnSpPr/>
          <p:nvPr/>
        </p:nvCxnSpPr>
        <p:spPr>
          <a:xfrm>
            <a:off x="3995936" y="1959098"/>
            <a:ext cx="259228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7" name="Imagen 16"/>
          <p:cNvPicPr>
            <a:picLocks noChangeAspect="1"/>
          </p:cNvPicPr>
          <p:nvPr/>
        </p:nvPicPr>
        <p:blipFill>
          <a:blip r:embed="rId3"/>
          <a:stretch>
            <a:fillRect/>
          </a:stretch>
        </p:blipFill>
        <p:spPr>
          <a:xfrm>
            <a:off x="6905953" y="3453305"/>
            <a:ext cx="2102063" cy="825111"/>
          </a:xfrm>
          <a:prstGeom prst="rect">
            <a:avLst/>
          </a:prstGeom>
        </p:spPr>
      </p:pic>
      <p:pic>
        <p:nvPicPr>
          <p:cNvPr id="19" name="Imagen 18"/>
          <p:cNvPicPr>
            <a:picLocks noChangeAspect="1"/>
          </p:cNvPicPr>
          <p:nvPr/>
        </p:nvPicPr>
        <p:blipFill>
          <a:blip r:embed="rId4"/>
          <a:stretch>
            <a:fillRect/>
          </a:stretch>
        </p:blipFill>
        <p:spPr>
          <a:xfrm>
            <a:off x="7628132" y="4391795"/>
            <a:ext cx="1017903" cy="2125432"/>
          </a:xfrm>
          <a:prstGeom prst="rect">
            <a:avLst/>
          </a:prstGeom>
        </p:spPr>
      </p:pic>
      <p:cxnSp>
        <p:nvCxnSpPr>
          <p:cNvPr id="21" name="Conector recto de flecha 20"/>
          <p:cNvCxnSpPr/>
          <p:nvPr/>
        </p:nvCxnSpPr>
        <p:spPr>
          <a:xfrm flipV="1">
            <a:off x="6938727" y="4734717"/>
            <a:ext cx="801625" cy="719794"/>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Conector recto de flecha 26"/>
          <p:cNvCxnSpPr/>
          <p:nvPr/>
        </p:nvCxnSpPr>
        <p:spPr>
          <a:xfrm flipV="1">
            <a:off x="6993807" y="5300419"/>
            <a:ext cx="723700" cy="158889"/>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de flecha 29"/>
          <p:cNvCxnSpPr/>
          <p:nvPr/>
        </p:nvCxnSpPr>
        <p:spPr>
          <a:xfrm flipV="1">
            <a:off x="6905953" y="5429623"/>
            <a:ext cx="711521" cy="24888"/>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Conector recto de flecha 35"/>
          <p:cNvCxnSpPr/>
          <p:nvPr/>
        </p:nvCxnSpPr>
        <p:spPr>
          <a:xfrm>
            <a:off x="6905953" y="5454511"/>
            <a:ext cx="926775" cy="358444"/>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3" name="Imagen 32"/>
          <p:cNvPicPr>
            <a:picLocks noChangeAspect="1"/>
          </p:cNvPicPr>
          <p:nvPr/>
        </p:nvPicPr>
        <p:blipFill>
          <a:blip r:embed="rId5"/>
          <a:stretch>
            <a:fillRect/>
          </a:stretch>
        </p:blipFill>
        <p:spPr>
          <a:xfrm>
            <a:off x="7696134" y="2942450"/>
            <a:ext cx="1200150" cy="447675"/>
          </a:xfrm>
          <a:prstGeom prst="rect">
            <a:avLst/>
          </a:prstGeom>
        </p:spPr>
      </p:pic>
      <p:cxnSp>
        <p:nvCxnSpPr>
          <p:cNvPr id="37" name="Conector recto de flecha 36"/>
          <p:cNvCxnSpPr/>
          <p:nvPr/>
        </p:nvCxnSpPr>
        <p:spPr>
          <a:xfrm flipV="1">
            <a:off x="5988627" y="3222705"/>
            <a:ext cx="2362725" cy="431656"/>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Conector recto de flecha 38"/>
          <p:cNvCxnSpPr>
            <a:cxnSpLocks/>
          </p:cNvCxnSpPr>
          <p:nvPr/>
        </p:nvCxnSpPr>
        <p:spPr>
          <a:xfrm>
            <a:off x="5988627" y="3933056"/>
            <a:ext cx="1037378" cy="144016"/>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Conector recto 44"/>
          <p:cNvCxnSpPr/>
          <p:nvPr/>
        </p:nvCxnSpPr>
        <p:spPr>
          <a:xfrm>
            <a:off x="2699792" y="836712"/>
            <a:ext cx="328883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Rectángulo 6"/>
          <p:cNvSpPr/>
          <p:nvPr/>
        </p:nvSpPr>
        <p:spPr>
          <a:xfrm>
            <a:off x="6763376" y="2352901"/>
            <a:ext cx="81322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8" name="Imagen 17">
            <a:extLst>
              <a:ext uri="{FF2B5EF4-FFF2-40B4-BE49-F238E27FC236}">
                <a16:creationId xmlns:a16="http://schemas.microsoft.com/office/drawing/2014/main" id="{7EC935E1-5DE7-48A0-9EF4-BB91956422BA}"/>
              </a:ext>
            </a:extLst>
          </p:cNvPr>
          <p:cNvPicPr>
            <a:picLocks noChangeAspect="1"/>
          </p:cNvPicPr>
          <p:nvPr/>
        </p:nvPicPr>
        <p:blipFill>
          <a:blip r:embed="rId6"/>
          <a:stretch>
            <a:fillRect/>
          </a:stretch>
        </p:blipFill>
        <p:spPr>
          <a:xfrm>
            <a:off x="8240221" y="54567"/>
            <a:ext cx="767795" cy="1074952"/>
          </a:xfrm>
          <a:prstGeom prst="rect">
            <a:avLst/>
          </a:prstGeom>
        </p:spPr>
      </p:pic>
    </p:spTree>
    <p:extLst>
      <p:ext uri="{BB962C8B-B14F-4D97-AF65-F5344CB8AC3E}">
        <p14:creationId xmlns:p14="http://schemas.microsoft.com/office/powerpoint/2010/main" val="18272152"/>
      </p:ext>
    </p:extLst>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fade">
                                      <p:cBhvr>
                                        <p:cTn id="24" dur="1000"/>
                                        <p:tgtEl>
                                          <p:spTgt spid="45"/>
                                        </p:tgtEl>
                                      </p:cBhvr>
                                    </p:animEffect>
                                    <p:anim calcmode="lin" valueType="num">
                                      <p:cBhvr>
                                        <p:cTn id="25" dur="1000" fill="hold"/>
                                        <p:tgtEl>
                                          <p:spTgt spid="45"/>
                                        </p:tgtEl>
                                        <p:attrNameLst>
                                          <p:attrName>ppt_x</p:attrName>
                                        </p:attrNameLst>
                                      </p:cBhvr>
                                      <p:tavLst>
                                        <p:tav tm="0">
                                          <p:val>
                                            <p:strVal val="#ppt_x"/>
                                          </p:val>
                                        </p:tav>
                                        <p:tav tm="100000">
                                          <p:val>
                                            <p:strVal val="#ppt_x"/>
                                          </p:val>
                                        </p:tav>
                                      </p:tavLst>
                                    </p:anim>
                                    <p:anim calcmode="lin" valueType="num">
                                      <p:cBhvr>
                                        <p:cTn id="2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4">
                                            <p:txEl>
                                              <p:pRg st="0" end="0"/>
                                            </p:txEl>
                                          </p:spTgt>
                                        </p:tgtEl>
                                        <p:attrNameLst>
                                          <p:attrName>style.visibility</p:attrName>
                                        </p:attrNameLst>
                                      </p:cBhvr>
                                      <p:to>
                                        <p:strVal val="visible"/>
                                      </p:to>
                                    </p:set>
                                    <p:animEffect transition="in" filter="fade">
                                      <p:cBhvr>
                                        <p:cTn id="31" dur="1000"/>
                                        <p:tgtEl>
                                          <p:spTgt spid="14">
                                            <p:txEl>
                                              <p:pRg st="0" end="0"/>
                                            </p:txEl>
                                          </p:spTgt>
                                        </p:tgtEl>
                                      </p:cBhvr>
                                    </p:animEffect>
                                    <p:anim calcmode="lin" valueType="num">
                                      <p:cBhvr>
                                        <p:cTn id="32"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14">
                                            <p:txEl>
                                              <p:pRg st="0" end="0"/>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4">
                                            <p:txEl>
                                              <p:pRg st="2" end="2"/>
                                            </p:txEl>
                                          </p:spTgt>
                                        </p:tgtEl>
                                        <p:attrNameLst>
                                          <p:attrName>style.visibility</p:attrName>
                                        </p:attrNameLst>
                                      </p:cBhvr>
                                      <p:to>
                                        <p:strVal val="visible"/>
                                      </p:to>
                                    </p:set>
                                    <p:animEffect transition="in" filter="fade">
                                      <p:cBhvr>
                                        <p:cTn id="43" dur="1000"/>
                                        <p:tgtEl>
                                          <p:spTgt spid="14">
                                            <p:txEl>
                                              <p:pRg st="2" end="2"/>
                                            </p:txEl>
                                          </p:spTgt>
                                        </p:tgtEl>
                                      </p:cBhvr>
                                    </p:animEffect>
                                    <p:anim calcmode="lin" valueType="num">
                                      <p:cBhvr>
                                        <p:cTn id="44"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45" dur="1000" fill="hold"/>
                                        <p:tgtEl>
                                          <p:spTgt spid="14">
                                            <p:txEl>
                                              <p:pRg st="2" end="2"/>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4">
                                            <p:txEl>
                                              <p:pRg st="3" end="3"/>
                                            </p:txEl>
                                          </p:spTgt>
                                        </p:tgtEl>
                                        <p:attrNameLst>
                                          <p:attrName>style.visibility</p:attrName>
                                        </p:attrNameLst>
                                      </p:cBhvr>
                                      <p:to>
                                        <p:strVal val="visible"/>
                                      </p:to>
                                    </p:set>
                                    <p:animEffect transition="in" filter="fade">
                                      <p:cBhvr>
                                        <p:cTn id="48" dur="1000"/>
                                        <p:tgtEl>
                                          <p:spTgt spid="14">
                                            <p:txEl>
                                              <p:pRg st="3" end="3"/>
                                            </p:txEl>
                                          </p:spTgt>
                                        </p:tgtEl>
                                      </p:cBhvr>
                                    </p:animEffect>
                                    <p:anim calcmode="lin" valueType="num">
                                      <p:cBhvr>
                                        <p:cTn id="49"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1000" fill="hold"/>
                                        <p:tgtEl>
                                          <p:spTgt spid="17"/>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fade">
                                      <p:cBhvr>
                                        <p:cTn id="70" dur="1000"/>
                                        <p:tgtEl>
                                          <p:spTgt spid="33"/>
                                        </p:tgtEl>
                                      </p:cBhvr>
                                    </p:animEffect>
                                    <p:anim calcmode="lin" valueType="num">
                                      <p:cBhvr>
                                        <p:cTn id="71" dur="1000" fill="hold"/>
                                        <p:tgtEl>
                                          <p:spTgt spid="33"/>
                                        </p:tgtEl>
                                        <p:attrNameLst>
                                          <p:attrName>ppt_x</p:attrName>
                                        </p:attrNameLst>
                                      </p:cBhvr>
                                      <p:tavLst>
                                        <p:tav tm="0">
                                          <p:val>
                                            <p:strVal val="#ppt_x"/>
                                          </p:val>
                                        </p:tav>
                                        <p:tav tm="100000">
                                          <p:val>
                                            <p:strVal val="#ppt_x"/>
                                          </p:val>
                                        </p:tav>
                                      </p:tavLst>
                                    </p:anim>
                                    <p:anim calcmode="lin" valueType="num">
                                      <p:cBhvr>
                                        <p:cTn id="72"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4">
                                            <p:txEl>
                                              <p:pRg st="7" end="7"/>
                                            </p:txEl>
                                          </p:spTgt>
                                        </p:tgtEl>
                                        <p:attrNameLst>
                                          <p:attrName>style.visibility</p:attrName>
                                        </p:attrNameLst>
                                      </p:cBhvr>
                                      <p:to>
                                        <p:strVal val="visible"/>
                                      </p:to>
                                    </p:set>
                                    <p:animEffect transition="in" filter="fade">
                                      <p:cBhvr>
                                        <p:cTn id="77" dur="1000"/>
                                        <p:tgtEl>
                                          <p:spTgt spid="14">
                                            <p:txEl>
                                              <p:pRg st="7" end="7"/>
                                            </p:txEl>
                                          </p:spTgt>
                                        </p:tgtEl>
                                      </p:cBhvr>
                                    </p:animEffect>
                                    <p:anim calcmode="lin" valueType="num">
                                      <p:cBhvr>
                                        <p:cTn id="78" dur="10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79" dur="1000" fill="hold"/>
                                        <p:tgtEl>
                                          <p:spTgt spid="14">
                                            <p:txEl>
                                              <p:pRg st="7" end="7"/>
                                            </p:txEl>
                                          </p:spTgt>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14">
                                            <p:txEl>
                                              <p:pRg st="8" end="8"/>
                                            </p:txEl>
                                          </p:spTgt>
                                        </p:tgtEl>
                                        <p:attrNameLst>
                                          <p:attrName>style.visibility</p:attrName>
                                        </p:attrNameLst>
                                      </p:cBhvr>
                                      <p:to>
                                        <p:strVal val="visible"/>
                                      </p:to>
                                    </p:set>
                                    <p:animEffect transition="in" filter="fade">
                                      <p:cBhvr>
                                        <p:cTn id="82" dur="1000"/>
                                        <p:tgtEl>
                                          <p:spTgt spid="14">
                                            <p:txEl>
                                              <p:pRg st="8" end="8"/>
                                            </p:txEl>
                                          </p:spTgt>
                                        </p:tgtEl>
                                      </p:cBhvr>
                                    </p:animEffect>
                                    <p:anim calcmode="lin" valueType="num">
                                      <p:cBhvr>
                                        <p:cTn id="83" dur="1000" fill="hold"/>
                                        <p:tgtEl>
                                          <p:spTgt spid="14">
                                            <p:txEl>
                                              <p:pRg st="8" end="8"/>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8" end="8"/>
                                            </p:txEl>
                                          </p:spTgt>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14">
                                            <p:txEl>
                                              <p:pRg st="9" end="9"/>
                                            </p:txEl>
                                          </p:spTgt>
                                        </p:tgtEl>
                                        <p:attrNameLst>
                                          <p:attrName>style.visibility</p:attrName>
                                        </p:attrNameLst>
                                      </p:cBhvr>
                                      <p:to>
                                        <p:strVal val="visible"/>
                                      </p:to>
                                    </p:set>
                                    <p:animEffect transition="in" filter="fade">
                                      <p:cBhvr>
                                        <p:cTn id="87" dur="1000"/>
                                        <p:tgtEl>
                                          <p:spTgt spid="14">
                                            <p:txEl>
                                              <p:pRg st="9" end="9"/>
                                            </p:txEl>
                                          </p:spTgt>
                                        </p:tgtEl>
                                      </p:cBhvr>
                                    </p:animEffect>
                                    <p:anim calcmode="lin" valueType="num">
                                      <p:cBhvr>
                                        <p:cTn id="88" dur="10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89" dur="10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nodeType="clickEffect">
                                  <p:stCondLst>
                                    <p:cond delay="0"/>
                                  </p:stCondLst>
                                  <p:childTnLst>
                                    <p:set>
                                      <p:cBhvr>
                                        <p:cTn id="93" dur="1" fill="hold">
                                          <p:stCondLst>
                                            <p:cond delay="0"/>
                                          </p:stCondLst>
                                        </p:cTn>
                                        <p:tgtEl>
                                          <p:spTgt spid="19"/>
                                        </p:tgtEl>
                                        <p:attrNameLst>
                                          <p:attrName>style.visibility</p:attrName>
                                        </p:attrNameLst>
                                      </p:cBhvr>
                                      <p:to>
                                        <p:strVal val="visible"/>
                                      </p:to>
                                    </p:set>
                                    <p:anim calcmode="lin" valueType="num">
                                      <p:cBhvr additive="base">
                                        <p:cTn id="94" dur="500" fill="hold"/>
                                        <p:tgtEl>
                                          <p:spTgt spid="19"/>
                                        </p:tgtEl>
                                        <p:attrNameLst>
                                          <p:attrName>ppt_x</p:attrName>
                                        </p:attrNameLst>
                                      </p:cBhvr>
                                      <p:tavLst>
                                        <p:tav tm="0">
                                          <p:val>
                                            <p:strVal val="#ppt_x"/>
                                          </p:val>
                                        </p:tav>
                                        <p:tav tm="100000">
                                          <p:val>
                                            <p:strVal val="#ppt_x"/>
                                          </p:val>
                                        </p:tav>
                                      </p:tavLst>
                                    </p:anim>
                                    <p:anim calcmode="lin" valueType="num">
                                      <p:cBhvr additive="base">
                                        <p:cTn id="95" dur="500" fill="hold"/>
                                        <p:tgtEl>
                                          <p:spTgt spid="19"/>
                                        </p:tgtEl>
                                        <p:attrNameLst>
                                          <p:attrName>ppt_y</p:attrName>
                                        </p:attrNameLst>
                                      </p:cBhvr>
                                      <p:tavLst>
                                        <p:tav tm="0">
                                          <p:val>
                                            <p:strVal val="1+#ppt_h/2"/>
                                          </p:val>
                                        </p:tav>
                                        <p:tav tm="100000">
                                          <p:val>
                                            <p:strVal val="#ppt_y"/>
                                          </p:val>
                                        </p:tav>
                                      </p:tavLst>
                                    </p:anim>
                                  </p:childTnLst>
                                </p:cTn>
                              </p:par>
                              <p:par>
                                <p:cTn id="96" presetID="2" presetClass="entr" presetSubtype="4" fill="hold"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additive="base">
                                        <p:cTn id="98" dur="500" fill="hold"/>
                                        <p:tgtEl>
                                          <p:spTgt spid="21"/>
                                        </p:tgtEl>
                                        <p:attrNameLst>
                                          <p:attrName>ppt_x</p:attrName>
                                        </p:attrNameLst>
                                      </p:cBhvr>
                                      <p:tavLst>
                                        <p:tav tm="0">
                                          <p:val>
                                            <p:strVal val="#ppt_x"/>
                                          </p:val>
                                        </p:tav>
                                        <p:tav tm="100000">
                                          <p:val>
                                            <p:strVal val="#ppt_x"/>
                                          </p:val>
                                        </p:tav>
                                      </p:tavLst>
                                    </p:anim>
                                    <p:anim calcmode="lin" valueType="num">
                                      <p:cBhvr additive="base">
                                        <p:cTn id="99" dur="500" fill="hold"/>
                                        <p:tgtEl>
                                          <p:spTgt spid="21"/>
                                        </p:tgtEl>
                                        <p:attrNameLst>
                                          <p:attrName>ppt_y</p:attrName>
                                        </p:attrNameLst>
                                      </p:cBhvr>
                                      <p:tavLst>
                                        <p:tav tm="0">
                                          <p:val>
                                            <p:strVal val="1+#ppt_h/2"/>
                                          </p:val>
                                        </p:tav>
                                        <p:tav tm="100000">
                                          <p:val>
                                            <p:strVal val="#ppt_y"/>
                                          </p:val>
                                        </p:tav>
                                      </p:tavLst>
                                    </p:anim>
                                  </p:childTnLst>
                                </p:cTn>
                              </p:par>
                              <p:par>
                                <p:cTn id="100" presetID="2" presetClass="entr" presetSubtype="4"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additive="base">
                                        <p:cTn id="102" dur="500" fill="hold"/>
                                        <p:tgtEl>
                                          <p:spTgt spid="27"/>
                                        </p:tgtEl>
                                        <p:attrNameLst>
                                          <p:attrName>ppt_x</p:attrName>
                                        </p:attrNameLst>
                                      </p:cBhvr>
                                      <p:tavLst>
                                        <p:tav tm="0">
                                          <p:val>
                                            <p:strVal val="#ppt_x"/>
                                          </p:val>
                                        </p:tav>
                                        <p:tav tm="100000">
                                          <p:val>
                                            <p:strVal val="#ppt_x"/>
                                          </p:val>
                                        </p:tav>
                                      </p:tavLst>
                                    </p:anim>
                                    <p:anim calcmode="lin" valueType="num">
                                      <p:cBhvr additive="base">
                                        <p:cTn id="103" dur="500" fill="hold"/>
                                        <p:tgtEl>
                                          <p:spTgt spid="27"/>
                                        </p:tgtEl>
                                        <p:attrNameLst>
                                          <p:attrName>ppt_y</p:attrName>
                                        </p:attrNameLst>
                                      </p:cBhvr>
                                      <p:tavLst>
                                        <p:tav tm="0">
                                          <p:val>
                                            <p:strVal val="1+#ppt_h/2"/>
                                          </p:val>
                                        </p:tav>
                                        <p:tav tm="100000">
                                          <p:val>
                                            <p:strVal val="#ppt_y"/>
                                          </p:val>
                                        </p:tav>
                                      </p:tavLst>
                                    </p:anim>
                                  </p:childTnLst>
                                </p:cTn>
                              </p:par>
                              <p:par>
                                <p:cTn id="104" presetID="2" presetClass="entr" presetSubtype="4" fill="hold" nodeType="withEffect">
                                  <p:stCondLst>
                                    <p:cond delay="0"/>
                                  </p:stCondLst>
                                  <p:childTnLst>
                                    <p:set>
                                      <p:cBhvr>
                                        <p:cTn id="105" dur="1" fill="hold">
                                          <p:stCondLst>
                                            <p:cond delay="0"/>
                                          </p:stCondLst>
                                        </p:cTn>
                                        <p:tgtEl>
                                          <p:spTgt spid="30"/>
                                        </p:tgtEl>
                                        <p:attrNameLst>
                                          <p:attrName>style.visibility</p:attrName>
                                        </p:attrNameLst>
                                      </p:cBhvr>
                                      <p:to>
                                        <p:strVal val="visible"/>
                                      </p:to>
                                    </p:set>
                                    <p:anim calcmode="lin" valueType="num">
                                      <p:cBhvr additive="base">
                                        <p:cTn id="106" dur="500" fill="hold"/>
                                        <p:tgtEl>
                                          <p:spTgt spid="30"/>
                                        </p:tgtEl>
                                        <p:attrNameLst>
                                          <p:attrName>ppt_x</p:attrName>
                                        </p:attrNameLst>
                                      </p:cBhvr>
                                      <p:tavLst>
                                        <p:tav tm="0">
                                          <p:val>
                                            <p:strVal val="#ppt_x"/>
                                          </p:val>
                                        </p:tav>
                                        <p:tav tm="100000">
                                          <p:val>
                                            <p:strVal val="#ppt_x"/>
                                          </p:val>
                                        </p:tav>
                                      </p:tavLst>
                                    </p:anim>
                                    <p:anim calcmode="lin" valueType="num">
                                      <p:cBhvr additive="base">
                                        <p:cTn id="107" dur="500" fill="hold"/>
                                        <p:tgtEl>
                                          <p:spTgt spid="30"/>
                                        </p:tgtEl>
                                        <p:attrNameLst>
                                          <p:attrName>ppt_y</p:attrName>
                                        </p:attrNameLst>
                                      </p:cBhvr>
                                      <p:tavLst>
                                        <p:tav tm="0">
                                          <p:val>
                                            <p:strVal val="1+#ppt_h/2"/>
                                          </p:val>
                                        </p:tav>
                                        <p:tav tm="100000">
                                          <p:val>
                                            <p:strVal val="#ppt_y"/>
                                          </p:val>
                                        </p:tav>
                                      </p:tavLst>
                                    </p:anim>
                                  </p:childTnLst>
                                </p:cTn>
                              </p:par>
                              <p:par>
                                <p:cTn id="108" presetID="2" presetClass="entr" presetSubtype="4" fill="hold" nodeType="with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additive="base">
                                        <p:cTn id="110" dur="500" fill="hold"/>
                                        <p:tgtEl>
                                          <p:spTgt spid="36"/>
                                        </p:tgtEl>
                                        <p:attrNameLst>
                                          <p:attrName>ppt_x</p:attrName>
                                        </p:attrNameLst>
                                      </p:cBhvr>
                                      <p:tavLst>
                                        <p:tav tm="0">
                                          <p:val>
                                            <p:strVal val="#ppt_x"/>
                                          </p:val>
                                        </p:tav>
                                        <p:tav tm="100000">
                                          <p:val>
                                            <p:strVal val="#ppt_x"/>
                                          </p:val>
                                        </p:tav>
                                      </p:tavLst>
                                    </p:anim>
                                    <p:anim calcmode="lin" valueType="num">
                                      <p:cBhvr additive="base">
                                        <p:cTn id="111"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a:xfrm>
            <a:off x="431924" y="611771"/>
            <a:ext cx="8280151" cy="946761"/>
          </a:xfrm>
          <a:noFill/>
        </p:spPr>
        <p:txBody>
          <a:bodyPr rtlCol="0">
            <a:normAutofit fontScale="90000"/>
          </a:bodyPr>
          <a:lstStyle/>
          <a:p>
            <a:pPr algn="ctr">
              <a:defRPr/>
            </a:pPr>
            <a:br>
              <a:rPr lang="es-ES" altLang="es-ES" sz="6000" b="1" dirty="0">
                <a:solidFill>
                  <a:srgbClr val="42A9AE"/>
                </a:solidFill>
                <a:latin typeface="+mn-lt"/>
              </a:rPr>
            </a:br>
            <a:r>
              <a:rPr lang="es-ES" altLang="es-ES" sz="6000" b="1" dirty="0">
                <a:solidFill>
                  <a:schemeClr val="tx1"/>
                </a:solidFill>
                <a:latin typeface="+mn-lt"/>
              </a:rPr>
              <a:t>SOLICITUDES</a:t>
            </a:r>
            <a:br>
              <a:rPr lang="es-ES" altLang="es-ES" sz="6000" b="1" dirty="0">
                <a:solidFill>
                  <a:schemeClr val="tx1"/>
                </a:solidFill>
                <a:latin typeface="+mn-lt"/>
              </a:rPr>
            </a:br>
            <a:r>
              <a:rPr lang="es-ES" altLang="es-ES" sz="2700" b="1" i="1" dirty="0">
                <a:solidFill>
                  <a:srgbClr val="FFC000"/>
                </a:solidFill>
                <a:latin typeface="Arial Narrow" panose="020B0606020202030204" pitchFamily="34" charset="0"/>
                <a:cs typeface="Times New Roman" panose="02020603050405020304" pitchFamily="18" charset="0"/>
              </a:rPr>
              <a:t>educamosclm.castillalamancha.es</a:t>
            </a:r>
            <a:br>
              <a:rPr lang="es-ES" altLang="es-ES" b="1" dirty="0">
                <a:solidFill>
                  <a:srgbClr val="002060"/>
                </a:solidFill>
                <a:latin typeface="+mn-lt"/>
              </a:rPr>
            </a:br>
            <a:endParaRPr lang="es-ES" altLang="es-ES" sz="3200" b="1" dirty="0">
              <a:solidFill>
                <a:srgbClr val="002060"/>
              </a:solidFill>
              <a:latin typeface="+mn-lt"/>
            </a:endParaRPr>
          </a:p>
        </p:txBody>
      </p:sp>
      <p:sp>
        <p:nvSpPr>
          <p:cNvPr id="32771" name="Rectangle 3"/>
          <p:cNvSpPr>
            <a:spLocks noGrp="1"/>
          </p:cNvSpPr>
          <p:nvPr>
            <p:ph idx="1"/>
          </p:nvPr>
        </p:nvSpPr>
        <p:spPr>
          <a:xfrm>
            <a:off x="827583" y="2005683"/>
            <a:ext cx="7488832" cy="1296144"/>
          </a:xfrm>
        </p:spPr>
        <p:txBody>
          <a:bodyPr>
            <a:normAutofit fontScale="92500" lnSpcReduction="10000"/>
          </a:bodyPr>
          <a:lstStyle/>
          <a:p>
            <a:pPr marL="0" indent="0" fontAlgn="auto">
              <a:spcAft>
                <a:spcPts val="0"/>
              </a:spcAft>
              <a:buNone/>
              <a:defRPr/>
            </a:pPr>
            <a:r>
              <a:rPr lang="es-ES" altLang="es-ES" sz="4200" b="1" dirty="0">
                <a:solidFill>
                  <a:srgbClr val="49A5A7"/>
                </a:solidFill>
                <a:latin typeface="Arial Narrow" panose="020B0606020202030204" pitchFamily="34" charset="0"/>
              </a:rPr>
              <a:t>1. Plazo de Admisión:</a:t>
            </a:r>
          </a:p>
          <a:p>
            <a:pPr marL="0" indent="0" fontAlgn="auto">
              <a:spcAft>
                <a:spcPts val="0"/>
              </a:spcAft>
              <a:buNone/>
              <a:defRPr/>
            </a:pPr>
            <a:r>
              <a:rPr lang="es-ES" altLang="es-ES" sz="4200" b="1" dirty="0">
                <a:solidFill>
                  <a:srgbClr val="C00000"/>
                </a:solidFill>
                <a:latin typeface="Arial Narrow" panose="020B0606020202030204" pitchFamily="34" charset="0"/>
              </a:rPr>
              <a:t> Del 14 de febrero al 4 de marzo</a:t>
            </a:r>
          </a:p>
          <a:p>
            <a:pPr marL="1028700" lvl="3" indent="0" fontAlgn="auto">
              <a:spcAft>
                <a:spcPts val="0"/>
              </a:spcAft>
              <a:buNone/>
              <a:defRPr/>
            </a:pPr>
            <a:endParaRPr lang="es-ES" altLang="es-ES" sz="1100" b="1" dirty="0">
              <a:solidFill>
                <a:srgbClr val="FF0000"/>
              </a:solidFill>
              <a:latin typeface="Arial Narrow" panose="020B0606020202030204" pitchFamily="34" charset="0"/>
            </a:endParaRPr>
          </a:p>
          <a:p>
            <a:pPr marL="1028700" lvl="3" indent="0" fontAlgn="auto">
              <a:spcAft>
                <a:spcPts val="0"/>
              </a:spcAft>
              <a:buNone/>
              <a:defRPr/>
            </a:pPr>
            <a:endParaRPr lang="es-ES" altLang="es-ES" sz="1100" b="1" dirty="0">
              <a:solidFill>
                <a:srgbClr val="7030A0"/>
              </a:solidFill>
              <a:latin typeface="Arial Narrow" panose="020B0606020202030204" pitchFamily="34" charset="0"/>
            </a:endParaRPr>
          </a:p>
        </p:txBody>
      </p:sp>
      <p:sp>
        <p:nvSpPr>
          <p:cNvPr id="2" name="CuadroTexto 1"/>
          <p:cNvSpPr txBox="1"/>
          <p:nvPr/>
        </p:nvSpPr>
        <p:spPr>
          <a:xfrm>
            <a:off x="862538" y="3556174"/>
            <a:ext cx="6840760" cy="1384995"/>
          </a:xfrm>
          <a:prstGeom prst="rect">
            <a:avLst/>
          </a:prstGeom>
          <a:noFill/>
        </p:spPr>
        <p:txBody>
          <a:bodyPr wrap="square" rtlCol="0">
            <a:spAutoFit/>
          </a:bodyPr>
          <a:lstStyle/>
          <a:p>
            <a:pPr fontAlgn="auto">
              <a:spcAft>
                <a:spcPts val="0"/>
              </a:spcAft>
              <a:defRPr/>
            </a:pPr>
            <a:r>
              <a:rPr lang="es-ES" altLang="es-ES" sz="3900" b="1" dirty="0">
                <a:solidFill>
                  <a:srgbClr val="49A5A7"/>
                </a:solidFill>
                <a:latin typeface="Arial Narrow" panose="020B0606020202030204" pitchFamily="34" charset="0"/>
              </a:rPr>
              <a:t>2. Plazo Extraordinario:</a:t>
            </a:r>
          </a:p>
          <a:p>
            <a:pPr fontAlgn="auto">
              <a:spcAft>
                <a:spcPts val="0"/>
              </a:spcAft>
              <a:defRPr/>
            </a:pPr>
            <a:r>
              <a:rPr lang="es-ES" altLang="es-ES" sz="3900" b="1" dirty="0">
                <a:solidFill>
                  <a:srgbClr val="002060"/>
                </a:solidFill>
                <a:latin typeface="Arial Narrow" panose="020B0606020202030204" pitchFamily="34" charset="0"/>
              </a:rPr>
              <a:t> </a:t>
            </a:r>
            <a:r>
              <a:rPr lang="es-ES" altLang="es-ES" sz="4200" b="1" dirty="0">
                <a:solidFill>
                  <a:srgbClr val="C00000"/>
                </a:solidFill>
                <a:latin typeface="Arial Narrow" panose="020B0606020202030204" pitchFamily="34" charset="0"/>
              </a:rPr>
              <a:t>A partir del 18 de junio</a:t>
            </a:r>
          </a:p>
        </p:txBody>
      </p:sp>
      <p:sp>
        <p:nvSpPr>
          <p:cNvPr id="3" name="CuadroTexto 2"/>
          <p:cNvSpPr txBox="1"/>
          <p:nvPr/>
        </p:nvSpPr>
        <p:spPr>
          <a:xfrm>
            <a:off x="1007603" y="5208241"/>
            <a:ext cx="7128792" cy="1200329"/>
          </a:xfrm>
          <a:prstGeom prst="rect">
            <a:avLst/>
          </a:prstGeom>
          <a:solidFill>
            <a:schemeClr val="bg1"/>
          </a:solidFill>
        </p:spPr>
        <p:txBody>
          <a:bodyPr wrap="square" rtlCol="0">
            <a:spAutoFit/>
          </a:bodyPr>
          <a:lstStyle/>
          <a:p>
            <a:pPr algn="ctr"/>
            <a:r>
              <a:rPr lang="es-ES" sz="2400" b="1" dirty="0">
                <a:solidFill>
                  <a:srgbClr val="7030A0"/>
                </a:solidFill>
              </a:rPr>
              <a:t>Desde el 5 de marzo hasta el 17 de junio</a:t>
            </a:r>
          </a:p>
          <a:p>
            <a:pPr algn="ctr"/>
            <a:r>
              <a:rPr lang="es-ES" sz="2400" b="1" dirty="0">
                <a:solidFill>
                  <a:srgbClr val="7030A0"/>
                </a:solidFill>
              </a:rPr>
              <a:t>NO habrá posibilidad de registro de solicitudes.</a:t>
            </a:r>
          </a:p>
        </p:txBody>
      </p:sp>
      <p:pic>
        <p:nvPicPr>
          <p:cNvPr id="7" name="Imagen 6">
            <a:extLst>
              <a:ext uri="{FF2B5EF4-FFF2-40B4-BE49-F238E27FC236}">
                <a16:creationId xmlns:a16="http://schemas.microsoft.com/office/drawing/2014/main" id="{0839DF8E-559F-4C65-A125-6D6D7994B089}"/>
              </a:ext>
            </a:extLst>
          </p:cNvPr>
          <p:cNvPicPr>
            <a:picLocks noChangeAspect="1"/>
          </p:cNvPicPr>
          <p:nvPr/>
        </p:nvPicPr>
        <p:blipFill>
          <a:blip r:embed="rId2"/>
          <a:stretch>
            <a:fillRect/>
          </a:stretch>
        </p:blipFill>
        <p:spPr>
          <a:xfrm>
            <a:off x="-12219" y="-31630"/>
            <a:ext cx="767795" cy="1074952"/>
          </a:xfrm>
          <a:prstGeom prst="rect">
            <a:avLst/>
          </a:prstGeom>
        </p:spPr>
      </p:pic>
    </p:spTree>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1000" fill="hold"/>
                                        <p:tgtEl>
                                          <p:spTgt spid="3"/>
                                        </p:tgtEl>
                                        <p:attrNameLst>
                                          <p:attrName>ppt_w</p:attrName>
                                        </p:attrNameLst>
                                      </p:cBhvr>
                                      <p:tavLst>
                                        <p:tav tm="0">
                                          <p:val>
                                            <p:fltVal val="0"/>
                                          </p:val>
                                        </p:tav>
                                        <p:tav tm="100000">
                                          <p:val>
                                            <p:strVal val="#ppt_w"/>
                                          </p:val>
                                        </p:tav>
                                      </p:tavLst>
                                    </p:anim>
                                    <p:anim calcmode="lin" valueType="num">
                                      <p:cBhvr>
                                        <p:cTn id="24" dur="1000" fill="hold"/>
                                        <p:tgtEl>
                                          <p:spTgt spid="3"/>
                                        </p:tgtEl>
                                        <p:attrNameLst>
                                          <p:attrName>ppt_h</p:attrName>
                                        </p:attrNameLst>
                                      </p:cBhvr>
                                      <p:tavLst>
                                        <p:tav tm="0">
                                          <p:val>
                                            <p:fltVal val="0"/>
                                          </p:val>
                                        </p:tav>
                                        <p:tav tm="100000">
                                          <p:val>
                                            <p:strVal val="#ppt_h"/>
                                          </p:val>
                                        </p:tav>
                                      </p:tavLst>
                                    </p:anim>
                                    <p:anim calcmode="lin" valueType="num">
                                      <p:cBhvr>
                                        <p:cTn id="25" dur="1000" fill="hold"/>
                                        <p:tgtEl>
                                          <p:spTgt spid="3"/>
                                        </p:tgtEl>
                                        <p:attrNameLst>
                                          <p:attrName>style.rotation</p:attrName>
                                        </p:attrNameLst>
                                      </p:cBhvr>
                                      <p:tavLst>
                                        <p:tav tm="0">
                                          <p:val>
                                            <p:fltVal val="90"/>
                                          </p:val>
                                        </p:tav>
                                        <p:tav tm="100000">
                                          <p:val>
                                            <p:fltVal val="0"/>
                                          </p:val>
                                        </p:tav>
                                      </p:tavLst>
                                    </p:anim>
                                    <p:animEffect transition="in" filter="fade">
                                      <p:cBhvr>
                                        <p:cTn id="2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uiExpand="1" build="p"/>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49129" y="2355317"/>
            <a:ext cx="8799756" cy="1015663"/>
          </a:xfrm>
          <a:prstGeom prst="rect">
            <a:avLst/>
          </a:prstGeom>
          <a:solidFill>
            <a:srgbClr val="FFFF00"/>
          </a:solidFill>
          <a:ln>
            <a:solidFill>
              <a:schemeClr val="tx1"/>
            </a:solidFill>
          </a:ln>
        </p:spPr>
        <p:txBody>
          <a:bodyPr wrap="square" rtlCol="0">
            <a:spAutoFit/>
          </a:bodyPr>
          <a:lstStyle/>
          <a:p>
            <a:pPr algn="ctr"/>
            <a:r>
              <a:rPr lang="es-ES" sz="2000" dirty="0">
                <a:solidFill>
                  <a:srgbClr val="002060"/>
                </a:solidFill>
              </a:rPr>
              <a:t>Finalmente, el programa nos mostrará</a:t>
            </a:r>
          </a:p>
          <a:p>
            <a:pPr algn="ctr"/>
            <a:r>
              <a:rPr lang="es-ES" sz="2000" dirty="0">
                <a:solidFill>
                  <a:srgbClr val="002060"/>
                </a:solidFill>
              </a:rPr>
              <a:t> </a:t>
            </a:r>
            <a:r>
              <a:rPr lang="es-ES" sz="2000" b="1" dirty="0">
                <a:solidFill>
                  <a:srgbClr val="C00000"/>
                </a:solidFill>
              </a:rPr>
              <a:t>“</a:t>
            </a:r>
            <a:r>
              <a:rPr lang="es-ES" sz="2000" b="1" i="1" dirty="0">
                <a:solidFill>
                  <a:srgbClr val="C00000"/>
                </a:solidFill>
              </a:rPr>
              <a:t>Su solicitud ha sido presentada</a:t>
            </a:r>
            <a:r>
              <a:rPr lang="es-ES" sz="2000" b="1" dirty="0">
                <a:solidFill>
                  <a:srgbClr val="C00000"/>
                </a:solidFill>
              </a:rPr>
              <a:t>”</a:t>
            </a:r>
          </a:p>
          <a:p>
            <a:pPr algn="ctr"/>
            <a:r>
              <a:rPr lang="es-ES" sz="2000" dirty="0">
                <a:solidFill>
                  <a:srgbClr val="002060"/>
                </a:solidFill>
              </a:rPr>
              <a:t>Fecha y Hora de presentación y </a:t>
            </a:r>
            <a:r>
              <a:rPr lang="es-ES" sz="2000" b="1" dirty="0" err="1">
                <a:solidFill>
                  <a:srgbClr val="002060"/>
                </a:solidFill>
              </a:rPr>
              <a:t>Nº</a:t>
            </a:r>
            <a:r>
              <a:rPr lang="es-ES" sz="2000" b="1" dirty="0">
                <a:solidFill>
                  <a:srgbClr val="002060"/>
                </a:solidFill>
              </a:rPr>
              <a:t> de registro</a:t>
            </a:r>
          </a:p>
        </p:txBody>
      </p:sp>
      <p:pic>
        <p:nvPicPr>
          <p:cNvPr id="17" name="Imagen 16"/>
          <p:cNvPicPr>
            <a:picLocks noChangeAspect="1"/>
          </p:cNvPicPr>
          <p:nvPr/>
        </p:nvPicPr>
        <p:blipFill>
          <a:blip r:embed="rId2"/>
          <a:stretch>
            <a:fillRect/>
          </a:stretch>
        </p:blipFill>
        <p:spPr>
          <a:xfrm>
            <a:off x="317243" y="3408134"/>
            <a:ext cx="8071182" cy="1797925"/>
          </a:xfrm>
          <a:prstGeom prst="rect">
            <a:avLst/>
          </a:prstGeom>
        </p:spPr>
      </p:pic>
      <p:sp>
        <p:nvSpPr>
          <p:cNvPr id="18" name="CuadroTexto 17"/>
          <p:cNvSpPr txBox="1"/>
          <p:nvPr/>
        </p:nvSpPr>
        <p:spPr>
          <a:xfrm>
            <a:off x="175817" y="4400798"/>
            <a:ext cx="8792366" cy="2062103"/>
          </a:xfrm>
          <a:prstGeom prst="rect">
            <a:avLst/>
          </a:prstGeom>
          <a:solidFill>
            <a:schemeClr val="bg2"/>
          </a:solidFill>
          <a:ln>
            <a:solidFill>
              <a:schemeClr val="accent5">
                <a:lumMod val="50000"/>
              </a:schemeClr>
            </a:solidFill>
          </a:ln>
        </p:spPr>
        <p:txBody>
          <a:bodyPr wrap="square" rtlCol="0">
            <a:spAutoFit/>
          </a:bodyPr>
          <a:lstStyle/>
          <a:p>
            <a:pPr algn="just"/>
            <a:r>
              <a:rPr lang="es-ES" sz="1600" dirty="0">
                <a:solidFill>
                  <a:srgbClr val="42A9AE"/>
                </a:solidFill>
                <a:latin typeface="Arial Narrow" panose="020B0606020202030204" pitchFamily="34" charset="0"/>
              </a:rPr>
              <a:t>Puede consultar la solicitud en el apartado</a:t>
            </a:r>
            <a:r>
              <a:rPr lang="es-ES" sz="1600" dirty="0">
                <a:latin typeface="Arial Narrow" panose="020B0606020202030204" pitchFamily="34" charset="0"/>
              </a:rPr>
              <a:t> </a:t>
            </a:r>
            <a:r>
              <a:rPr lang="es-ES" sz="1600" b="1" dirty="0">
                <a:solidFill>
                  <a:srgbClr val="FF0000"/>
                </a:solidFill>
                <a:latin typeface="Arial Narrow" panose="020B0606020202030204" pitchFamily="34" charset="0"/>
              </a:rPr>
              <a:t>“CÓMO VAN MIS TRÁMITES”. </a:t>
            </a:r>
            <a:r>
              <a:rPr lang="es-ES" sz="1600" dirty="0">
                <a:solidFill>
                  <a:srgbClr val="42A9AE"/>
                </a:solidFill>
                <a:latin typeface="Arial Narrow" panose="020B0606020202030204" pitchFamily="34" charset="0"/>
              </a:rPr>
              <a:t>Seleccionando al alumno/a solicitante y en la opción </a:t>
            </a:r>
            <a:r>
              <a:rPr lang="es-ES" sz="1600" i="1" dirty="0">
                <a:solidFill>
                  <a:srgbClr val="FF0000"/>
                </a:solidFill>
                <a:latin typeface="Arial Narrow" panose="020B0606020202030204" pitchFamily="34" charset="0"/>
              </a:rPr>
              <a:t>“</a:t>
            </a:r>
            <a:r>
              <a:rPr lang="es-ES" sz="1600" i="1" u="sng" dirty="0">
                <a:solidFill>
                  <a:srgbClr val="FF0000"/>
                </a:solidFill>
                <a:latin typeface="Arial Narrow" panose="020B0606020202030204" pitchFamily="34" charset="0"/>
              </a:rPr>
              <a:t>VER solicitud</a:t>
            </a:r>
            <a:r>
              <a:rPr lang="es-ES" sz="1600" i="1" dirty="0">
                <a:solidFill>
                  <a:srgbClr val="FF0000"/>
                </a:solidFill>
                <a:latin typeface="Arial Narrow" panose="020B0606020202030204" pitchFamily="34" charset="0"/>
              </a:rPr>
              <a:t>” </a:t>
            </a:r>
            <a:r>
              <a:rPr lang="es-ES" sz="1600" dirty="0">
                <a:solidFill>
                  <a:srgbClr val="42A9AE"/>
                </a:solidFill>
                <a:latin typeface="Arial Narrow" panose="020B0606020202030204" pitchFamily="34" charset="0"/>
              </a:rPr>
              <a:t>permite ver la solicitud finalizada, imprimirla o proseguir si no está registrada.</a:t>
            </a:r>
            <a:endParaRPr lang="es-ES" sz="1600" i="1" dirty="0">
              <a:solidFill>
                <a:srgbClr val="42A9AE"/>
              </a:solidFill>
              <a:latin typeface="Arial Narrow" panose="020B0606020202030204" pitchFamily="34" charset="0"/>
            </a:endParaRPr>
          </a:p>
          <a:p>
            <a:pPr algn="just"/>
            <a:r>
              <a:rPr lang="es-ES" sz="1600" i="1" dirty="0">
                <a:solidFill>
                  <a:schemeClr val="bg1"/>
                </a:solidFill>
                <a:latin typeface="Arial Narrow" panose="020B0606020202030204" pitchFamily="34" charset="0"/>
              </a:rPr>
              <a:t>   </a:t>
            </a:r>
            <a:r>
              <a:rPr lang="es-ES" sz="1600" dirty="0">
                <a:latin typeface="Arial Narrow" panose="020B0606020202030204" pitchFamily="34" charset="0"/>
              </a:rPr>
              <a:t>- </a:t>
            </a:r>
            <a:r>
              <a:rPr lang="es-ES" sz="1600" b="1" u="sng" dirty="0">
                <a:latin typeface="Arial Narrow" panose="020B0606020202030204" pitchFamily="34" charset="0"/>
              </a:rPr>
              <a:t>si se quedó en borrador </a:t>
            </a:r>
            <a:r>
              <a:rPr lang="es-ES" sz="1600" dirty="0">
                <a:solidFill>
                  <a:srgbClr val="42A9AE"/>
                </a:solidFill>
                <a:latin typeface="Arial Narrow" panose="020B0606020202030204" pitchFamily="34" charset="0"/>
              </a:rPr>
              <a:t>(sin ninguna firma) el tutor/a que la inició la podrá firmar, sin tener que volver a empezar.</a:t>
            </a:r>
          </a:p>
          <a:p>
            <a:pPr algn="just"/>
            <a:r>
              <a:rPr lang="es-ES" sz="1600" dirty="0">
                <a:latin typeface="Arial Narrow" panose="020B0606020202030204" pitchFamily="34" charset="0"/>
              </a:rPr>
              <a:t>   </a:t>
            </a:r>
            <a:r>
              <a:rPr lang="es-ES" sz="1600" dirty="0">
                <a:solidFill>
                  <a:srgbClr val="42A9AE"/>
                </a:solidFill>
                <a:latin typeface="Arial Narrow" panose="020B0606020202030204" pitchFamily="34" charset="0"/>
              </a:rPr>
              <a:t>- </a:t>
            </a:r>
            <a:r>
              <a:rPr lang="es-ES" sz="1600" b="1" u="sng" dirty="0">
                <a:latin typeface="Arial Narrow" panose="020B0606020202030204" pitchFamily="34" charset="0"/>
              </a:rPr>
              <a:t>si se quedó en espera de una firma</a:t>
            </a:r>
            <a:r>
              <a:rPr lang="es-ES" sz="1600" dirty="0">
                <a:solidFill>
                  <a:srgbClr val="42A9AE"/>
                </a:solidFill>
                <a:latin typeface="Arial Narrow" panose="020B0606020202030204" pitchFamily="34" charset="0"/>
              </a:rPr>
              <a:t>, presentará el botón para que firme el otro tutor/a con su usuario y contraseña.</a:t>
            </a:r>
          </a:p>
          <a:p>
            <a:pPr algn="just"/>
            <a:r>
              <a:rPr lang="es-ES" sz="1600" dirty="0">
                <a:latin typeface="Arial Narrow" panose="020B0606020202030204" pitchFamily="34" charset="0"/>
              </a:rPr>
              <a:t>   </a:t>
            </a:r>
            <a:r>
              <a:rPr lang="es-ES" sz="1600" dirty="0">
                <a:solidFill>
                  <a:srgbClr val="42A9AE"/>
                </a:solidFill>
                <a:latin typeface="Arial Narrow" panose="020B0606020202030204" pitchFamily="34" charset="0"/>
              </a:rPr>
              <a:t>- </a:t>
            </a:r>
            <a:r>
              <a:rPr lang="es-ES" sz="1600" b="1" u="sng" dirty="0">
                <a:latin typeface="Arial Narrow" panose="020B0606020202030204" pitchFamily="34" charset="0"/>
              </a:rPr>
              <a:t>si se quedó registrada correctamente</a:t>
            </a:r>
            <a:r>
              <a:rPr lang="es-ES" sz="1600" u="sng" dirty="0">
                <a:solidFill>
                  <a:srgbClr val="42A9AE"/>
                </a:solidFill>
                <a:latin typeface="Arial Narrow" panose="020B0606020202030204" pitchFamily="34" charset="0"/>
              </a:rPr>
              <a:t>,</a:t>
            </a:r>
            <a:r>
              <a:rPr lang="es-ES" sz="1600" dirty="0">
                <a:solidFill>
                  <a:srgbClr val="42A9AE"/>
                </a:solidFill>
                <a:latin typeface="Arial Narrow" panose="020B0606020202030204" pitchFamily="34" charset="0"/>
              </a:rPr>
              <a:t> va a mostrar la solicitud y la podrá imprimir con el botón correspondiente.</a:t>
            </a:r>
          </a:p>
        </p:txBody>
      </p:sp>
      <p:sp>
        <p:nvSpPr>
          <p:cNvPr id="19" name="Elipse 18"/>
          <p:cNvSpPr/>
          <p:nvPr/>
        </p:nvSpPr>
        <p:spPr>
          <a:xfrm rot="10800000" flipV="1">
            <a:off x="5148064" y="3429000"/>
            <a:ext cx="1728193" cy="44881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0" name="Conector recto de flecha 19"/>
          <p:cNvCxnSpPr>
            <a:cxnSpLocks/>
          </p:cNvCxnSpPr>
          <p:nvPr/>
        </p:nvCxnSpPr>
        <p:spPr>
          <a:xfrm flipV="1">
            <a:off x="2163223" y="3940099"/>
            <a:ext cx="2676862" cy="436269"/>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6A0E2F54-9139-408F-AEAD-B75B0E799165}"/>
              </a:ext>
            </a:extLst>
          </p:cNvPr>
          <p:cNvPicPr>
            <a:picLocks noChangeAspect="1"/>
          </p:cNvPicPr>
          <p:nvPr/>
        </p:nvPicPr>
        <p:blipFill>
          <a:blip r:embed="rId3"/>
          <a:stretch>
            <a:fillRect/>
          </a:stretch>
        </p:blipFill>
        <p:spPr>
          <a:xfrm>
            <a:off x="238047" y="193272"/>
            <a:ext cx="8792366" cy="2138266"/>
          </a:xfrm>
          <a:prstGeom prst="rect">
            <a:avLst/>
          </a:prstGeom>
        </p:spPr>
      </p:pic>
      <p:sp>
        <p:nvSpPr>
          <p:cNvPr id="8" name="Rectángulo redondeado 7"/>
          <p:cNvSpPr/>
          <p:nvPr/>
        </p:nvSpPr>
        <p:spPr>
          <a:xfrm>
            <a:off x="149129" y="1219579"/>
            <a:ext cx="4566887" cy="56697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5">
            <a:extLst>
              <a:ext uri="{FF2B5EF4-FFF2-40B4-BE49-F238E27FC236}">
                <a16:creationId xmlns:a16="http://schemas.microsoft.com/office/drawing/2014/main" id="{6051C316-59AF-4304-BFEB-2E911E982F2B}"/>
              </a:ext>
            </a:extLst>
          </p:cNvPr>
          <p:cNvSpPr/>
          <p:nvPr/>
        </p:nvSpPr>
        <p:spPr>
          <a:xfrm>
            <a:off x="3635896" y="408363"/>
            <a:ext cx="2016224" cy="39427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1" name="Imagen 10">
            <a:extLst>
              <a:ext uri="{FF2B5EF4-FFF2-40B4-BE49-F238E27FC236}">
                <a16:creationId xmlns:a16="http://schemas.microsoft.com/office/drawing/2014/main" id="{29F7F18D-BD2D-4FA0-A448-EADDDA729E88}"/>
              </a:ext>
            </a:extLst>
          </p:cNvPr>
          <p:cNvPicPr>
            <a:picLocks noChangeAspect="1"/>
          </p:cNvPicPr>
          <p:nvPr/>
        </p:nvPicPr>
        <p:blipFill>
          <a:blip r:embed="rId4"/>
          <a:stretch>
            <a:fillRect/>
          </a:stretch>
        </p:blipFill>
        <p:spPr>
          <a:xfrm>
            <a:off x="8388425" y="81549"/>
            <a:ext cx="606374" cy="848955"/>
          </a:xfrm>
          <a:prstGeom prst="rect">
            <a:avLst/>
          </a:prstGeom>
        </p:spPr>
      </p:pic>
    </p:spTree>
    <p:extLst>
      <p:ext uri="{BB962C8B-B14F-4D97-AF65-F5344CB8AC3E}">
        <p14:creationId xmlns:p14="http://schemas.microsoft.com/office/powerpoint/2010/main" val="2712802280"/>
      </p:ext>
    </p:extLst>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1000" fill="hold"/>
                                        <p:tgtEl>
                                          <p:spTgt spid="17"/>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8">
                                            <p:txEl>
                                              <p:pRg st="0" end="0"/>
                                            </p:txEl>
                                          </p:spTgt>
                                        </p:tgtEl>
                                        <p:attrNameLst>
                                          <p:attrName>style.visibility</p:attrName>
                                        </p:attrNameLst>
                                      </p:cBhvr>
                                      <p:to>
                                        <p:strVal val="visible"/>
                                      </p:to>
                                    </p:set>
                                    <p:animEffect transition="in" filter="fade">
                                      <p:cBhvr>
                                        <p:cTn id="46" dur="1000"/>
                                        <p:tgtEl>
                                          <p:spTgt spid="18">
                                            <p:txEl>
                                              <p:pRg st="0" end="0"/>
                                            </p:txEl>
                                          </p:spTgt>
                                        </p:tgtEl>
                                      </p:cBhvr>
                                    </p:animEffect>
                                    <p:anim calcmode="lin" valueType="num">
                                      <p:cBhvr>
                                        <p:cTn id="47"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18">
                                            <p:txEl>
                                              <p:pRg st="1" end="1"/>
                                            </p:txEl>
                                          </p:spTgt>
                                        </p:tgtEl>
                                        <p:attrNameLst>
                                          <p:attrName>style.visibility</p:attrName>
                                        </p:attrNameLst>
                                      </p:cBhvr>
                                      <p:to>
                                        <p:strVal val="visible"/>
                                      </p:to>
                                    </p:set>
                                    <p:animEffect transition="in" filter="fade">
                                      <p:cBhvr>
                                        <p:cTn id="53" dur="1000"/>
                                        <p:tgtEl>
                                          <p:spTgt spid="18">
                                            <p:txEl>
                                              <p:pRg st="1" end="1"/>
                                            </p:txEl>
                                          </p:spTgt>
                                        </p:tgtEl>
                                      </p:cBhvr>
                                    </p:animEffect>
                                    <p:anim calcmode="lin" valueType="num">
                                      <p:cBhvr>
                                        <p:cTn id="54" dur="1000" fill="hold"/>
                                        <p:tgtEl>
                                          <p:spTgt spid="18">
                                            <p:txEl>
                                              <p:pRg st="1" end="1"/>
                                            </p:txEl>
                                          </p:spTgt>
                                        </p:tgtEl>
                                        <p:attrNameLst>
                                          <p:attrName>ppt_x</p:attrName>
                                        </p:attrNameLst>
                                      </p:cBhvr>
                                      <p:tavLst>
                                        <p:tav tm="0">
                                          <p:val>
                                            <p:strVal val="#ppt_x"/>
                                          </p:val>
                                        </p:tav>
                                        <p:tav tm="100000">
                                          <p:val>
                                            <p:strVal val="#ppt_x"/>
                                          </p:val>
                                        </p:tav>
                                      </p:tavLst>
                                    </p:anim>
                                    <p:anim calcmode="lin" valueType="num">
                                      <p:cBhvr>
                                        <p:cTn id="55" dur="1000" fill="hold"/>
                                        <p:tgtEl>
                                          <p:spTgt spid="1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18">
                                            <p:txEl>
                                              <p:pRg st="2" end="2"/>
                                            </p:txEl>
                                          </p:spTgt>
                                        </p:tgtEl>
                                        <p:attrNameLst>
                                          <p:attrName>style.visibility</p:attrName>
                                        </p:attrNameLst>
                                      </p:cBhvr>
                                      <p:to>
                                        <p:strVal val="visible"/>
                                      </p:to>
                                    </p:set>
                                    <p:animEffect transition="in" filter="fade">
                                      <p:cBhvr>
                                        <p:cTn id="60" dur="1000"/>
                                        <p:tgtEl>
                                          <p:spTgt spid="18">
                                            <p:txEl>
                                              <p:pRg st="2" end="2"/>
                                            </p:txEl>
                                          </p:spTgt>
                                        </p:tgtEl>
                                      </p:cBhvr>
                                    </p:animEffect>
                                    <p:anim calcmode="lin" valueType="num">
                                      <p:cBhvr>
                                        <p:cTn id="61" dur="10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18">
                                            <p:txEl>
                                              <p:pRg st="3" end="3"/>
                                            </p:txEl>
                                          </p:spTgt>
                                        </p:tgtEl>
                                        <p:attrNameLst>
                                          <p:attrName>style.visibility</p:attrName>
                                        </p:attrNameLst>
                                      </p:cBhvr>
                                      <p:to>
                                        <p:strVal val="visible"/>
                                      </p:to>
                                    </p:set>
                                    <p:animEffect transition="in" filter="fade">
                                      <p:cBhvr>
                                        <p:cTn id="67" dur="1000"/>
                                        <p:tgtEl>
                                          <p:spTgt spid="18">
                                            <p:txEl>
                                              <p:pRg st="3" end="3"/>
                                            </p:txEl>
                                          </p:spTgt>
                                        </p:tgtEl>
                                      </p:cBhvr>
                                    </p:animEffect>
                                    <p:anim calcmode="lin" valueType="num">
                                      <p:cBhvr>
                                        <p:cTn id="68" dur="10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a:blip r:embed="rId2"/>
          <a:stretch>
            <a:fillRect/>
          </a:stretch>
        </p:blipFill>
        <p:spPr>
          <a:xfrm>
            <a:off x="1233628" y="94541"/>
            <a:ext cx="3200400" cy="1057275"/>
          </a:xfrm>
          <a:prstGeom prst="rect">
            <a:avLst/>
          </a:prstGeom>
        </p:spPr>
      </p:pic>
      <p:sp>
        <p:nvSpPr>
          <p:cNvPr id="13" name="CuadroTexto 12"/>
          <p:cNvSpPr txBox="1"/>
          <p:nvPr/>
        </p:nvSpPr>
        <p:spPr>
          <a:xfrm>
            <a:off x="107504" y="4432675"/>
            <a:ext cx="8964488" cy="1754326"/>
          </a:xfrm>
          <a:prstGeom prst="rect">
            <a:avLst/>
          </a:prstGeom>
          <a:noFill/>
        </p:spPr>
        <p:txBody>
          <a:bodyPr wrap="square" rtlCol="0">
            <a:spAutoFit/>
          </a:bodyPr>
          <a:lstStyle/>
          <a:p>
            <a:r>
              <a:rPr lang="es-ES" dirty="0">
                <a:solidFill>
                  <a:srgbClr val="42A9AE"/>
                </a:solidFill>
                <a:latin typeface="Arial Narrow" panose="020B0606020202030204" pitchFamily="34" charset="0"/>
              </a:rPr>
              <a:t>Seleccionando al alumno/a en la barra </a:t>
            </a:r>
            <a:r>
              <a:rPr lang="es-ES" b="1" dirty="0">
                <a:solidFill>
                  <a:srgbClr val="42A9AE"/>
                </a:solidFill>
                <a:latin typeface="Arial Narrow" panose="020B0606020202030204" pitchFamily="34" charset="0"/>
              </a:rPr>
              <a:t>se pueden realizar todos los trámites</a:t>
            </a:r>
            <a:r>
              <a:rPr lang="es-ES" dirty="0">
                <a:solidFill>
                  <a:srgbClr val="42A9AE"/>
                </a:solidFill>
                <a:latin typeface="Arial Narrow" panose="020B0606020202030204" pitchFamily="34" charset="0"/>
              </a:rPr>
              <a:t> correspondientes al proceso de admisión:</a:t>
            </a:r>
          </a:p>
          <a:p>
            <a:r>
              <a:rPr lang="es-ES" dirty="0">
                <a:solidFill>
                  <a:srgbClr val="42A9AE"/>
                </a:solidFill>
                <a:latin typeface="Arial Narrow" panose="020B0606020202030204" pitchFamily="34" charset="0"/>
              </a:rPr>
              <a:t> </a:t>
            </a:r>
          </a:p>
          <a:p>
            <a:pPr marL="342900" indent="-342900">
              <a:buFontTx/>
              <a:buChar char="-"/>
            </a:pPr>
            <a:r>
              <a:rPr lang="es-ES" b="1" dirty="0">
                <a:latin typeface="Arial Narrow" panose="020B0606020202030204" pitchFamily="34" charset="0"/>
              </a:rPr>
              <a:t>Datos de la solicitud</a:t>
            </a:r>
            <a:r>
              <a:rPr lang="es-ES" dirty="0">
                <a:solidFill>
                  <a:srgbClr val="42A9AE"/>
                </a:solidFill>
                <a:latin typeface="Arial Narrow" panose="020B0606020202030204" pitchFamily="34" charset="0"/>
              </a:rPr>
              <a:t>: ver baremo, reclamaciones, centros adjudicados </a:t>
            </a:r>
          </a:p>
          <a:p>
            <a:pPr marL="342900" indent="-342900">
              <a:buFontTx/>
              <a:buChar char="-"/>
            </a:pPr>
            <a:r>
              <a:rPr lang="es-ES" b="1" dirty="0">
                <a:latin typeface="Arial Narrow" panose="020B0606020202030204" pitchFamily="34" charset="0"/>
              </a:rPr>
              <a:t>Hacer más trámites del proceso</a:t>
            </a:r>
            <a:r>
              <a:rPr lang="es-ES" b="1" dirty="0">
                <a:solidFill>
                  <a:srgbClr val="42A9AE"/>
                </a:solidFill>
                <a:latin typeface="Arial Narrow" panose="020B0606020202030204" pitchFamily="34" charset="0"/>
              </a:rPr>
              <a:t>: </a:t>
            </a:r>
            <a:r>
              <a:rPr lang="es-ES" dirty="0">
                <a:solidFill>
                  <a:srgbClr val="42A9AE"/>
                </a:solidFill>
                <a:latin typeface="Arial Narrow" panose="020B0606020202030204" pitchFamily="34" charset="0"/>
              </a:rPr>
              <a:t>reclamaciones – renuncia y participación en vacantes resultantes</a:t>
            </a:r>
          </a:p>
          <a:p>
            <a:pPr marL="342900" indent="-342900">
              <a:buFontTx/>
              <a:buChar char="-"/>
            </a:pPr>
            <a:r>
              <a:rPr lang="es-ES" b="1" dirty="0">
                <a:latin typeface="Arial Narrow" panose="020B0606020202030204" pitchFamily="34" charset="0"/>
              </a:rPr>
              <a:t>Ver, descargar e imprimir la solicitud y documentos adjuntos</a:t>
            </a:r>
            <a:r>
              <a:rPr lang="es-ES" dirty="0">
                <a:latin typeface="Arial Narrow" panose="020B0606020202030204" pitchFamily="34" charset="0"/>
              </a:rPr>
              <a:t>.</a:t>
            </a:r>
          </a:p>
        </p:txBody>
      </p:sp>
      <p:sp>
        <p:nvSpPr>
          <p:cNvPr id="16" name="CuadroTexto 15"/>
          <p:cNvSpPr txBox="1"/>
          <p:nvPr/>
        </p:nvSpPr>
        <p:spPr>
          <a:xfrm>
            <a:off x="4380822" y="710541"/>
            <a:ext cx="4511658" cy="1077218"/>
          </a:xfrm>
          <a:prstGeom prst="rect">
            <a:avLst/>
          </a:prstGeom>
          <a:noFill/>
        </p:spPr>
        <p:txBody>
          <a:bodyPr wrap="square" rtlCol="0">
            <a:spAutoFit/>
          </a:bodyPr>
          <a:lstStyle/>
          <a:p>
            <a:pPr algn="just"/>
            <a:r>
              <a:rPr lang="es-ES" sz="1600" b="1" dirty="0">
                <a:solidFill>
                  <a:srgbClr val="42A9AE"/>
                </a:solidFill>
                <a:latin typeface="Arial Narrow" panose="020B0606020202030204" pitchFamily="34" charset="0"/>
              </a:rPr>
              <a:t>En</a:t>
            </a:r>
            <a:r>
              <a:rPr lang="es-ES" sz="1600" b="1" dirty="0">
                <a:solidFill>
                  <a:srgbClr val="002060"/>
                </a:solidFill>
                <a:latin typeface="Arial Narrow" panose="020B0606020202030204" pitchFamily="34" charset="0"/>
              </a:rPr>
              <a:t> </a:t>
            </a:r>
            <a:r>
              <a:rPr lang="es-ES" sz="1600" b="1" dirty="0">
                <a:solidFill>
                  <a:srgbClr val="FF0000"/>
                </a:solidFill>
                <a:latin typeface="Arial Narrow" panose="020B0606020202030204" pitchFamily="34" charset="0"/>
              </a:rPr>
              <a:t>“Cómo van mis Trámites” </a:t>
            </a:r>
            <a:r>
              <a:rPr lang="es-ES" sz="1600" b="1" dirty="0">
                <a:solidFill>
                  <a:srgbClr val="42A9AE"/>
                </a:solidFill>
                <a:latin typeface="Arial Narrow" panose="020B0606020202030204" pitchFamily="34" charset="0"/>
              </a:rPr>
              <a:t>se ven todas las solicitudes realizadas y su estado en la barra: Firmadas – En borrador – Pendiente de firma – Rechazada. </a:t>
            </a:r>
          </a:p>
        </p:txBody>
      </p:sp>
      <p:pic>
        <p:nvPicPr>
          <p:cNvPr id="23" name="Imagen 22"/>
          <p:cNvPicPr>
            <a:picLocks noChangeAspect="1"/>
          </p:cNvPicPr>
          <p:nvPr/>
        </p:nvPicPr>
        <p:blipFill>
          <a:blip r:embed="rId3"/>
          <a:stretch>
            <a:fillRect/>
          </a:stretch>
        </p:blipFill>
        <p:spPr>
          <a:xfrm>
            <a:off x="283329" y="1883480"/>
            <a:ext cx="8545040" cy="2438529"/>
          </a:xfrm>
          <a:prstGeom prst="rect">
            <a:avLst/>
          </a:prstGeom>
        </p:spPr>
      </p:pic>
      <p:sp>
        <p:nvSpPr>
          <p:cNvPr id="41" name="Elipse 40"/>
          <p:cNvSpPr/>
          <p:nvPr/>
        </p:nvSpPr>
        <p:spPr>
          <a:xfrm>
            <a:off x="4644008" y="2564904"/>
            <a:ext cx="1656184" cy="21602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2" name="Flecha izquierda 51"/>
          <p:cNvSpPr/>
          <p:nvPr/>
        </p:nvSpPr>
        <p:spPr>
          <a:xfrm>
            <a:off x="7308304" y="2845012"/>
            <a:ext cx="504056" cy="144016"/>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3" name="Flecha izquierda 52"/>
          <p:cNvSpPr/>
          <p:nvPr/>
        </p:nvSpPr>
        <p:spPr>
          <a:xfrm>
            <a:off x="7308304" y="2665155"/>
            <a:ext cx="504056" cy="144016"/>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55" name="Conector angular 54"/>
          <p:cNvCxnSpPr>
            <a:endCxn id="23" idx="1"/>
          </p:cNvCxnSpPr>
          <p:nvPr/>
        </p:nvCxnSpPr>
        <p:spPr>
          <a:xfrm rot="5400000" flipH="1" flipV="1">
            <a:off x="-615783" y="3826033"/>
            <a:ext cx="1622399" cy="175825"/>
          </a:xfrm>
          <a:prstGeom prst="bentConnector2">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2" name="Imagen 11">
            <a:extLst>
              <a:ext uri="{FF2B5EF4-FFF2-40B4-BE49-F238E27FC236}">
                <a16:creationId xmlns:a16="http://schemas.microsoft.com/office/drawing/2014/main" id="{C14F43B7-8756-495C-97F9-30949B7B79B0}"/>
              </a:ext>
            </a:extLst>
          </p:cNvPr>
          <p:cNvPicPr>
            <a:picLocks noChangeAspect="1"/>
          </p:cNvPicPr>
          <p:nvPr/>
        </p:nvPicPr>
        <p:blipFill>
          <a:blip r:embed="rId4"/>
          <a:stretch>
            <a:fillRect/>
          </a:stretch>
        </p:blipFill>
        <p:spPr>
          <a:xfrm>
            <a:off x="149240" y="66377"/>
            <a:ext cx="671654" cy="940350"/>
          </a:xfrm>
          <a:prstGeom prst="rect">
            <a:avLst/>
          </a:prstGeom>
        </p:spPr>
      </p:pic>
    </p:spTree>
    <p:extLst>
      <p:ext uri="{BB962C8B-B14F-4D97-AF65-F5344CB8AC3E}">
        <p14:creationId xmlns:p14="http://schemas.microsoft.com/office/powerpoint/2010/main" val="1867659334"/>
      </p:ext>
    </p:extLst>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1000"/>
                                        <p:tgtEl>
                                          <p:spTgt spid="41"/>
                                        </p:tgtEl>
                                      </p:cBhvr>
                                    </p:animEffect>
                                    <p:anim calcmode="lin" valueType="num">
                                      <p:cBhvr>
                                        <p:cTn id="20" dur="1000" fill="hold"/>
                                        <p:tgtEl>
                                          <p:spTgt spid="41"/>
                                        </p:tgtEl>
                                        <p:attrNameLst>
                                          <p:attrName>ppt_x</p:attrName>
                                        </p:attrNameLst>
                                      </p:cBhvr>
                                      <p:tavLst>
                                        <p:tav tm="0">
                                          <p:val>
                                            <p:strVal val="#ppt_x"/>
                                          </p:val>
                                        </p:tav>
                                        <p:tav tm="100000">
                                          <p:val>
                                            <p:strVal val="#ppt_x"/>
                                          </p:val>
                                        </p:tav>
                                      </p:tavLst>
                                    </p:anim>
                                    <p:anim calcmode="lin" valueType="num">
                                      <p:cBhvr>
                                        <p:cTn id="21" dur="1000" fill="hold"/>
                                        <p:tgtEl>
                                          <p:spTgt spid="4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fade">
                                      <p:cBhvr>
                                        <p:cTn id="29" dur="1000"/>
                                        <p:tgtEl>
                                          <p:spTgt spid="52"/>
                                        </p:tgtEl>
                                      </p:cBhvr>
                                    </p:animEffect>
                                    <p:anim calcmode="lin" valueType="num">
                                      <p:cBhvr>
                                        <p:cTn id="30" dur="1000" fill="hold"/>
                                        <p:tgtEl>
                                          <p:spTgt spid="52"/>
                                        </p:tgtEl>
                                        <p:attrNameLst>
                                          <p:attrName>ppt_x</p:attrName>
                                        </p:attrNameLst>
                                      </p:cBhvr>
                                      <p:tavLst>
                                        <p:tav tm="0">
                                          <p:val>
                                            <p:strVal val="#ppt_x"/>
                                          </p:val>
                                        </p:tav>
                                        <p:tav tm="100000">
                                          <p:val>
                                            <p:strVal val="#ppt_x"/>
                                          </p:val>
                                        </p:tav>
                                      </p:tavLst>
                                    </p:anim>
                                    <p:anim calcmode="lin" valueType="num">
                                      <p:cBhvr>
                                        <p:cTn id="31"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3">
                                            <p:txEl>
                                              <p:pRg st="0" end="0"/>
                                            </p:txEl>
                                          </p:spTgt>
                                        </p:tgtEl>
                                        <p:attrNameLst>
                                          <p:attrName>style.visibility</p:attrName>
                                        </p:attrNameLst>
                                      </p:cBhvr>
                                      <p:to>
                                        <p:strVal val="visible"/>
                                      </p:to>
                                    </p:set>
                                    <p:animEffect transition="in" filter="fade">
                                      <p:cBhvr>
                                        <p:cTn id="36" dur="1000"/>
                                        <p:tgtEl>
                                          <p:spTgt spid="13">
                                            <p:txEl>
                                              <p:pRg st="0" end="0"/>
                                            </p:txEl>
                                          </p:spTgt>
                                        </p:tgtEl>
                                      </p:cBhvr>
                                    </p:animEffect>
                                    <p:anim calcmode="lin" valueType="num">
                                      <p:cBhvr>
                                        <p:cTn id="3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13">
                                            <p:txEl>
                                              <p:pRg st="0" end="0"/>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fade">
                                      <p:cBhvr>
                                        <p:cTn id="41" dur="1000"/>
                                        <p:tgtEl>
                                          <p:spTgt spid="55"/>
                                        </p:tgtEl>
                                      </p:cBhvr>
                                    </p:animEffect>
                                    <p:anim calcmode="lin" valueType="num">
                                      <p:cBhvr>
                                        <p:cTn id="42" dur="1000" fill="hold"/>
                                        <p:tgtEl>
                                          <p:spTgt spid="55"/>
                                        </p:tgtEl>
                                        <p:attrNameLst>
                                          <p:attrName>ppt_x</p:attrName>
                                        </p:attrNameLst>
                                      </p:cBhvr>
                                      <p:tavLst>
                                        <p:tav tm="0">
                                          <p:val>
                                            <p:strVal val="#ppt_x"/>
                                          </p:val>
                                        </p:tav>
                                        <p:tav tm="100000">
                                          <p:val>
                                            <p:strVal val="#ppt_x"/>
                                          </p:val>
                                        </p:tav>
                                      </p:tavLst>
                                    </p:anim>
                                    <p:anim calcmode="lin" valueType="num">
                                      <p:cBhvr>
                                        <p:cTn id="43"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3">
                                            <p:txEl>
                                              <p:pRg st="2" end="2"/>
                                            </p:txEl>
                                          </p:spTgt>
                                        </p:tgtEl>
                                        <p:attrNameLst>
                                          <p:attrName>style.visibility</p:attrName>
                                        </p:attrNameLst>
                                      </p:cBhvr>
                                      <p:to>
                                        <p:strVal val="visible"/>
                                      </p:to>
                                    </p:set>
                                    <p:animEffect transition="in" filter="fade">
                                      <p:cBhvr>
                                        <p:cTn id="48" dur="1000"/>
                                        <p:tgtEl>
                                          <p:spTgt spid="13">
                                            <p:txEl>
                                              <p:pRg st="2" end="2"/>
                                            </p:txEl>
                                          </p:spTgt>
                                        </p:tgtEl>
                                      </p:cBhvr>
                                    </p:animEffect>
                                    <p:anim calcmode="lin" valueType="num">
                                      <p:cBhvr>
                                        <p:cTn id="49"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13">
                                            <p:txEl>
                                              <p:pRg st="3" end="3"/>
                                            </p:txEl>
                                          </p:spTgt>
                                        </p:tgtEl>
                                        <p:attrNameLst>
                                          <p:attrName>style.visibility</p:attrName>
                                        </p:attrNameLst>
                                      </p:cBhvr>
                                      <p:to>
                                        <p:strVal val="visible"/>
                                      </p:to>
                                    </p:set>
                                    <p:animEffect transition="in" filter="fade">
                                      <p:cBhvr>
                                        <p:cTn id="55" dur="1000"/>
                                        <p:tgtEl>
                                          <p:spTgt spid="13">
                                            <p:txEl>
                                              <p:pRg st="3" end="3"/>
                                            </p:txEl>
                                          </p:spTgt>
                                        </p:tgtEl>
                                      </p:cBhvr>
                                    </p:animEffect>
                                    <p:anim calcmode="lin" valueType="num">
                                      <p:cBhvr>
                                        <p:cTn id="56"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57"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13">
                                            <p:txEl>
                                              <p:pRg st="4" end="4"/>
                                            </p:txEl>
                                          </p:spTgt>
                                        </p:tgtEl>
                                        <p:attrNameLst>
                                          <p:attrName>style.visibility</p:attrName>
                                        </p:attrNameLst>
                                      </p:cBhvr>
                                      <p:to>
                                        <p:strVal val="visible"/>
                                      </p:to>
                                    </p:set>
                                    <p:animEffect transition="in" filter="fade">
                                      <p:cBhvr>
                                        <p:cTn id="62" dur="1000"/>
                                        <p:tgtEl>
                                          <p:spTgt spid="13">
                                            <p:txEl>
                                              <p:pRg st="4" end="4"/>
                                            </p:txEl>
                                          </p:spTgt>
                                        </p:tgtEl>
                                      </p:cBhvr>
                                    </p:animEffect>
                                    <p:anim calcmode="lin" valueType="num">
                                      <p:cBhvr>
                                        <p:cTn id="6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1" grpId="0" animBg="1"/>
      <p:bldP spid="52" grpId="0" animBg="1"/>
      <p:bldP spid="5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a:blip r:embed="rId2"/>
          <a:stretch>
            <a:fillRect/>
          </a:stretch>
        </p:blipFill>
        <p:spPr>
          <a:xfrm>
            <a:off x="323691" y="2092020"/>
            <a:ext cx="8496618" cy="4680519"/>
          </a:xfrm>
          <a:prstGeom prst="rect">
            <a:avLst/>
          </a:prstGeom>
        </p:spPr>
      </p:pic>
      <p:sp>
        <p:nvSpPr>
          <p:cNvPr id="15" name="Flecha arriba 14"/>
          <p:cNvSpPr/>
          <p:nvPr/>
        </p:nvSpPr>
        <p:spPr>
          <a:xfrm rot="510224" flipH="1">
            <a:off x="8036322" y="2533457"/>
            <a:ext cx="157047" cy="3544017"/>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CuadroTexto 15"/>
          <p:cNvSpPr txBox="1"/>
          <p:nvPr/>
        </p:nvSpPr>
        <p:spPr>
          <a:xfrm>
            <a:off x="767469" y="4488794"/>
            <a:ext cx="1231930" cy="646331"/>
          </a:xfrm>
          <a:prstGeom prst="rect">
            <a:avLst/>
          </a:prstGeom>
          <a:noFill/>
        </p:spPr>
        <p:txBody>
          <a:bodyPr wrap="square" rtlCol="0">
            <a:spAutoFit/>
          </a:bodyPr>
          <a:lstStyle/>
          <a:p>
            <a:r>
              <a:rPr lang="es-ES" sz="900" b="1" dirty="0"/>
              <a:t>1. Marcamos el/los motivos por los que realizamos la reclamación.</a:t>
            </a:r>
          </a:p>
        </p:txBody>
      </p:sp>
      <p:sp>
        <p:nvSpPr>
          <p:cNvPr id="18" name="Abrir llave 17"/>
          <p:cNvSpPr/>
          <p:nvPr/>
        </p:nvSpPr>
        <p:spPr>
          <a:xfrm>
            <a:off x="1974598" y="4305465"/>
            <a:ext cx="259531" cy="1186337"/>
          </a:xfrm>
          <a:prstGeom prst="leftBrace">
            <a:avLst>
              <a:gd name="adj1" fmla="val 0"/>
              <a:gd name="adj2" fmla="val 50000"/>
            </a:avLst>
          </a:prstGeom>
          <a:noFill/>
          <a:ln w="317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9" name="Cerrar llave 18"/>
          <p:cNvSpPr/>
          <p:nvPr/>
        </p:nvSpPr>
        <p:spPr>
          <a:xfrm>
            <a:off x="5860877" y="4335837"/>
            <a:ext cx="216024" cy="882957"/>
          </a:xfrm>
          <a:prstGeom prst="rightBrace">
            <a:avLst/>
          </a:prstGeom>
          <a:ln w="317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0" name="CuadroTexto 19"/>
          <p:cNvSpPr txBox="1"/>
          <p:nvPr/>
        </p:nvSpPr>
        <p:spPr>
          <a:xfrm>
            <a:off x="6199114" y="4319426"/>
            <a:ext cx="1584176" cy="646331"/>
          </a:xfrm>
          <a:prstGeom prst="rect">
            <a:avLst/>
          </a:prstGeom>
          <a:noFill/>
        </p:spPr>
        <p:txBody>
          <a:bodyPr wrap="square" rtlCol="0">
            <a:spAutoFit/>
          </a:bodyPr>
          <a:lstStyle/>
          <a:p>
            <a:r>
              <a:rPr lang="es-ES" sz="900" b="1" dirty="0"/>
              <a:t>2. Si lo deseamos adjuntamos documentos relacionados con cada motivo reclamado.</a:t>
            </a:r>
          </a:p>
        </p:txBody>
      </p:sp>
      <p:sp>
        <p:nvSpPr>
          <p:cNvPr id="21" name="CuadroTexto 20"/>
          <p:cNvSpPr txBox="1"/>
          <p:nvPr/>
        </p:nvSpPr>
        <p:spPr>
          <a:xfrm>
            <a:off x="5796136" y="4581128"/>
            <a:ext cx="1800200" cy="230832"/>
          </a:xfrm>
          <a:prstGeom prst="rect">
            <a:avLst/>
          </a:prstGeom>
          <a:noFill/>
        </p:spPr>
        <p:txBody>
          <a:bodyPr wrap="square" rtlCol="0">
            <a:spAutoFit/>
          </a:bodyPr>
          <a:lstStyle/>
          <a:p>
            <a:endParaRPr lang="es-ES" sz="900" dirty="0"/>
          </a:p>
        </p:txBody>
      </p:sp>
      <p:sp>
        <p:nvSpPr>
          <p:cNvPr id="22" name="CuadroTexto 21"/>
          <p:cNvSpPr txBox="1"/>
          <p:nvPr/>
        </p:nvSpPr>
        <p:spPr>
          <a:xfrm>
            <a:off x="6272926" y="5351814"/>
            <a:ext cx="1624794" cy="369332"/>
          </a:xfrm>
          <a:prstGeom prst="rect">
            <a:avLst/>
          </a:prstGeom>
          <a:noFill/>
        </p:spPr>
        <p:txBody>
          <a:bodyPr wrap="square" rtlCol="0">
            <a:spAutoFit/>
          </a:bodyPr>
          <a:lstStyle/>
          <a:p>
            <a:r>
              <a:rPr lang="es-ES" sz="900" b="1" dirty="0"/>
              <a:t>3. Al finalizar pinchamos “aceptar”.</a:t>
            </a:r>
          </a:p>
        </p:txBody>
      </p:sp>
      <p:sp>
        <p:nvSpPr>
          <p:cNvPr id="2" name="CuadroTexto 1"/>
          <p:cNvSpPr txBox="1"/>
          <p:nvPr/>
        </p:nvSpPr>
        <p:spPr>
          <a:xfrm>
            <a:off x="1121563" y="140432"/>
            <a:ext cx="6900874" cy="584775"/>
          </a:xfrm>
          <a:prstGeom prst="rect">
            <a:avLst/>
          </a:prstGeom>
          <a:noFill/>
        </p:spPr>
        <p:txBody>
          <a:bodyPr wrap="square" rtlCol="0">
            <a:spAutoFit/>
          </a:bodyPr>
          <a:lstStyle/>
          <a:p>
            <a:pPr algn="ctr"/>
            <a:r>
              <a:rPr lang="es-ES" sz="3200" b="1" dirty="0">
                <a:latin typeface="+mj-lt"/>
              </a:rPr>
              <a:t>RECLAMACIONES</a:t>
            </a:r>
          </a:p>
        </p:txBody>
      </p:sp>
      <p:sp>
        <p:nvSpPr>
          <p:cNvPr id="3" name="CuadroTexto 2"/>
          <p:cNvSpPr txBox="1"/>
          <p:nvPr/>
        </p:nvSpPr>
        <p:spPr>
          <a:xfrm>
            <a:off x="960528" y="1148445"/>
            <a:ext cx="6968130" cy="646331"/>
          </a:xfrm>
          <a:prstGeom prst="rect">
            <a:avLst/>
          </a:prstGeom>
          <a:solidFill>
            <a:schemeClr val="bg1"/>
          </a:solidFill>
        </p:spPr>
        <p:txBody>
          <a:bodyPr wrap="square" rtlCol="0">
            <a:spAutoFit/>
          </a:bodyPr>
          <a:lstStyle/>
          <a:p>
            <a:pPr algn="ctr"/>
            <a:r>
              <a:rPr lang="es-ES" sz="1800" b="1" dirty="0">
                <a:solidFill>
                  <a:srgbClr val="FF0000"/>
                </a:solidFill>
              </a:rPr>
              <a:t>Del 19 al 23 de </a:t>
            </a:r>
            <a:r>
              <a:rPr lang="es-ES" b="1" dirty="0">
                <a:solidFill>
                  <a:srgbClr val="FF0000"/>
                </a:solidFill>
              </a:rPr>
              <a:t>abril</a:t>
            </a:r>
            <a:r>
              <a:rPr lang="es-ES" sz="1800" b="1" dirty="0">
                <a:solidFill>
                  <a:srgbClr val="FF0000"/>
                </a:solidFill>
              </a:rPr>
              <a:t> – Baremo provisional</a:t>
            </a:r>
          </a:p>
          <a:p>
            <a:pPr algn="ctr"/>
            <a:r>
              <a:rPr lang="es-ES" sz="1800" b="1" dirty="0">
                <a:solidFill>
                  <a:srgbClr val="FF0000"/>
                </a:solidFill>
              </a:rPr>
              <a:t>Del 29 de mayo al </a:t>
            </a:r>
            <a:r>
              <a:rPr lang="es-ES" b="1" dirty="0">
                <a:solidFill>
                  <a:srgbClr val="FF0000"/>
                </a:solidFill>
              </a:rPr>
              <a:t>3 </a:t>
            </a:r>
            <a:r>
              <a:rPr lang="es-ES" sz="1800" b="1" dirty="0">
                <a:solidFill>
                  <a:srgbClr val="FF0000"/>
                </a:solidFill>
              </a:rPr>
              <a:t>de </a:t>
            </a:r>
            <a:r>
              <a:rPr lang="es-ES" b="1" dirty="0">
                <a:solidFill>
                  <a:srgbClr val="FF0000"/>
                </a:solidFill>
              </a:rPr>
              <a:t>junio</a:t>
            </a:r>
            <a:r>
              <a:rPr lang="es-ES" sz="1800" b="1" dirty="0">
                <a:solidFill>
                  <a:srgbClr val="FF0000"/>
                </a:solidFill>
              </a:rPr>
              <a:t> – Asignación provisional</a:t>
            </a:r>
          </a:p>
        </p:txBody>
      </p:sp>
      <p:sp>
        <p:nvSpPr>
          <p:cNvPr id="4" name="Rectángulo 3"/>
          <p:cNvSpPr/>
          <p:nvPr/>
        </p:nvSpPr>
        <p:spPr>
          <a:xfrm>
            <a:off x="2286000" y="734509"/>
            <a:ext cx="4572000" cy="307777"/>
          </a:xfrm>
          <a:prstGeom prst="rect">
            <a:avLst/>
          </a:prstGeom>
        </p:spPr>
        <p:txBody>
          <a:bodyPr>
            <a:spAutoFit/>
          </a:bodyPr>
          <a:lstStyle/>
          <a:p>
            <a:pPr lvl="0" algn="ctr"/>
            <a:r>
              <a:rPr lang="es-ES" sz="1400" b="1" u="sng" dirty="0">
                <a:solidFill>
                  <a:srgbClr val="FFC000"/>
                </a:solidFill>
                <a:highlight>
                  <a:srgbClr val="9933FF"/>
                </a:highlight>
              </a:rPr>
              <a:t>educamosclm.castillalamancha.es</a:t>
            </a:r>
            <a:endParaRPr lang="es-ES" altLang="es-ES" sz="1400" b="1" u="sng" dirty="0">
              <a:solidFill>
                <a:srgbClr val="FFC000"/>
              </a:solidFill>
              <a:highlight>
                <a:srgbClr val="9933FF"/>
              </a:highlight>
              <a:latin typeface="Arial Narrow" panose="020B0606020202030204" pitchFamily="34" charset="0"/>
            </a:endParaRPr>
          </a:p>
        </p:txBody>
      </p:sp>
      <p:pic>
        <p:nvPicPr>
          <p:cNvPr id="23" name="Imagen 22">
            <a:extLst>
              <a:ext uri="{FF2B5EF4-FFF2-40B4-BE49-F238E27FC236}">
                <a16:creationId xmlns:a16="http://schemas.microsoft.com/office/drawing/2014/main" id="{A42526E7-2093-4A5D-8E6A-1090B04D8E68}"/>
              </a:ext>
            </a:extLst>
          </p:cNvPr>
          <p:cNvPicPr>
            <a:picLocks noChangeAspect="1"/>
          </p:cNvPicPr>
          <p:nvPr/>
        </p:nvPicPr>
        <p:blipFill>
          <a:blip r:embed="rId3"/>
          <a:stretch>
            <a:fillRect/>
          </a:stretch>
        </p:blipFill>
        <p:spPr>
          <a:xfrm>
            <a:off x="7612874" y="148340"/>
            <a:ext cx="1531126" cy="400340"/>
          </a:xfrm>
          <a:prstGeom prst="rect">
            <a:avLst/>
          </a:prstGeom>
        </p:spPr>
      </p:pic>
      <p:pic>
        <p:nvPicPr>
          <p:cNvPr id="17" name="Imagen 16">
            <a:extLst>
              <a:ext uri="{FF2B5EF4-FFF2-40B4-BE49-F238E27FC236}">
                <a16:creationId xmlns:a16="http://schemas.microsoft.com/office/drawing/2014/main" id="{52E611E1-007C-4631-BE70-3EB18A577FD2}"/>
              </a:ext>
            </a:extLst>
          </p:cNvPr>
          <p:cNvPicPr>
            <a:picLocks noChangeAspect="1"/>
          </p:cNvPicPr>
          <p:nvPr/>
        </p:nvPicPr>
        <p:blipFill>
          <a:blip r:embed="rId4"/>
          <a:stretch>
            <a:fillRect/>
          </a:stretch>
        </p:blipFill>
        <p:spPr>
          <a:xfrm>
            <a:off x="164726" y="140432"/>
            <a:ext cx="767795" cy="1074952"/>
          </a:xfrm>
          <a:prstGeom prst="rect">
            <a:avLst/>
          </a:prstGeom>
        </p:spPr>
      </p:pic>
    </p:spTree>
    <p:extLst>
      <p:ext uri="{BB962C8B-B14F-4D97-AF65-F5344CB8AC3E}">
        <p14:creationId xmlns:p14="http://schemas.microsoft.com/office/powerpoint/2010/main" val="4248638319"/>
      </p:ext>
    </p:extLst>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580">
                                          <p:stCondLst>
                                            <p:cond delay="0"/>
                                          </p:stCondLst>
                                        </p:cTn>
                                        <p:tgtEl>
                                          <p:spTgt spid="16"/>
                                        </p:tgtEl>
                                      </p:cBhvr>
                                    </p:animEffect>
                                    <p:anim calcmode="lin" valueType="num">
                                      <p:cBhvr>
                                        <p:cTn id="31"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6" dur="26">
                                          <p:stCondLst>
                                            <p:cond delay="650"/>
                                          </p:stCondLst>
                                        </p:cTn>
                                        <p:tgtEl>
                                          <p:spTgt spid="16"/>
                                        </p:tgtEl>
                                      </p:cBhvr>
                                      <p:to x="100000" y="60000"/>
                                    </p:animScale>
                                    <p:animScale>
                                      <p:cBhvr>
                                        <p:cTn id="37" dur="166" decel="50000">
                                          <p:stCondLst>
                                            <p:cond delay="676"/>
                                          </p:stCondLst>
                                        </p:cTn>
                                        <p:tgtEl>
                                          <p:spTgt spid="16"/>
                                        </p:tgtEl>
                                      </p:cBhvr>
                                      <p:to x="100000" y="100000"/>
                                    </p:animScale>
                                    <p:animScale>
                                      <p:cBhvr>
                                        <p:cTn id="38" dur="26">
                                          <p:stCondLst>
                                            <p:cond delay="1312"/>
                                          </p:stCondLst>
                                        </p:cTn>
                                        <p:tgtEl>
                                          <p:spTgt spid="16"/>
                                        </p:tgtEl>
                                      </p:cBhvr>
                                      <p:to x="100000" y="80000"/>
                                    </p:animScale>
                                    <p:animScale>
                                      <p:cBhvr>
                                        <p:cTn id="39" dur="166" decel="50000">
                                          <p:stCondLst>
                                            <p:cond delay="1338"/>
                                          </p:stCondLst>
                                        </p:cTn>
                                        <p:tgtEl>
                                          <p:spTgt spid="16"/>
                                        </p:tgtEl>
                                      </p:cBhvr>
                                      <p:to x="100000" y="100000"/>
                                    </p:animScale>
                                    <p:animScale>
                                      <p:cBhvr>
                                        <p:cTn id="40" dur="26">
                                          <p:stCondLst>
                                            <p:cond delay="1642"/>
                                          </p:stCondLst>
                                        </p:cTn>
                                        <p:tgtEl>
                                          <p:spTgt spid="16"/>
                                        </p:tgtEl>
                                      </p:cBhvr>
                                      <p:to x="100000" y="90000"/>
                                    </p:animScale>
                                    <p:animScale>
                                      <p:cBhvr>
                                        <p:cTn id="41" dur="166" decel="50000">
                                          <p:stCondLst>
                                            <p:cond delay="1668"/>
                                          </p:stCondLst>
                                        </p:cTn>
                                        <p:tgtEl>
                                          <p:spTgt spid="16"/>
                                        </p:tgtEl>
                                      </p:cBhvr>
                                      <p:to x="100000" y="100000"/>
                                    </p:animScale>
                                    <p:animScale>
                                      <p:cBhvr>
                                        <p:cTn id="42" dur="26">
                                          <p:stCondLst>
                                            <p:cond delay="1808"/>
                                          </p:stCondLst>
                                        </p:cTn>
                                        <p:tgtEl>
                                          <p:spTgt spid="16"/>
                                        </p:tgtEl>
                                      </p:cBhvr>
                                      <p:to x="100000" y="95000"/>
                                    </p:animScale>
                                    <p:animScale>
                                      <p:cBhvr>
                                        <p:cTn id="43" dur="166" decel="50000">
                                          <p:stCondLst>
                                            <p:cond delay="1834"/>
                                          </p:stCondLst>
                                        </p:cTn>
                                        <p:tgtEl>
                                          <p:spTgt spid="16"/>
                                        </p:tgtEl>
                                      </p:cBhvr>
                                      <p:to x="100000" y="100000"/>
                                    </p:animScale>
                                  </p:childTnLst>
                                </p:cTn>
                              </p:par>
                              <p:par>
                                <p:cTn id="44" presetID="26"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down)">
                                      <p:cBhvr>
                                        <p:cTn id="46" dur="580">
                                          <p:stCondLst>
                                            <p:cond delay="0"/>
                                          </p:stCondLst>
                                        </p:cTn>
                                        <p:tgtEl>
                                          <p:spTgt spid="18"/>
                                        </p:tgtEl>
                                      </p:cBhvr>
                                    </p:animEffect>
                                    <p:anim calcmode="lin" valueType="num">
                                      <p:cBhvr>
                                        <p:cTn id="47"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52" dur="26">
                                          <p:stCondLst>
                                            <p:cond delay="650"/>
                                          </p:stCondLst>
                                        </p:cTn>
                                        <p:tgtEl>
                                          <p:spTgt spid="18"/>
                                        </p:tgtEl>
                                      </p:cBhvr>
                                      <p:to x="100000" y="60000"/>
                                    </p:animScale>
                                    <p:animScale>
                                      <p:cBhvr>
                                        <p:cTn id="53" dur="166" decel="50000">
                                          <p:stCondLst>
                                            <p:cond delay="676"/>
                                          </p:stCondLst>
                                        </p:cTn>
                                        <p:tgtEl>
                                          <p:spTgt spid="18"/>
                                        </p:tgtEl>
                                      </p:cBhvr>
                                      <p:to x="100000" y="100000"/>
                                    </p:animScale>
                                    <p:animScale>
                                      <p:cBhvr>
                                        <p:cTn id="54" dur="26">
                                          <p:stCondLst>
                                            <p:cond delay="1312"/>
                                          </p:stCondLst>
                                        </p:cTn>
                                        <p:tgtEl>
                                          <p:spTgt spid="18"/>
                                        </p:tgtEl>
                                      </p:cBhvr>
                                      <p:to x="100000" y="80000"/>
                                    </p:animScale>
                                    <p:animScale>
                                      <p:cBhvr>
                                        <p:cTn id="55" dur="166" decel="50000">
                                          <p:stCondLst>
                                            <p:cond delay="1338"/>
                                          </p:stCondLst>
                                        </p:cTn>
                                        <p:tgtEl>
                                          <p:spTgt spid="18"/>
                                        </p:tgtEl>
                                      </p:cBhvr>
                                      <p:to x="100000" y="100000"/>
                                    </p:animScale>
                                    <p:animScale>
                                      <p:cBhvr>
                                        <p:cTn id="56" dur="26">
                                          <p:stCondLst>
                                            <p:cond delay="1642"/>
                                          </p:stCondLst>
                                        </p:cTn>
                                        <p:tgtEl>
                                          <p:spTgt spid="18"/>
                                        </p:tgtEl>
                                      </p:cBhvr>
                                      <p:to x="100000" y="90000"/>
                                    </p:animScale>
                                    <p:animScale>
                                      <p:cBhvr>
                                        <p:cTn id="57" dur="166" decel="50000">
                                          <p:stCondLst>
                                            <p:cond delay="1668"/>
                                          </p:stCondLst>
                                        </p:cTn>
                                        <p:tgtEl>
                                          <p:spTgt spid="18"/>
                                        </p:tgtEl>
                                      </p:cBhvr>
                                      <p:to x="100000" y="100000"/>
                                    </p:animScale>
                                    <p:animScale>
                                      <p:cBhvr>
                                        <p:cTn id="58" dur="26">
                                          <p:stCondLst>
                                            <p:cond delay="1808"/>
                                          </p:stCondLst>
                                        </p:cTn>
                                        <p:tgtEl>
                                          <p:spTgt spid="18"/>
                                        </p:tgtEl>
                                      </p:cBhvr>
                                      <p:to x="100000" y="95000"/>
                                    </p:animScale>
                                    <p:animScale>
                                      <p:cBhvr>
                                        <p:cTn id="59" dur="166" decel="50000">
                                          <p:stCondLst>
                                            <p:cond delay="1834"/>
                                          </p:stCondLst>
                                        </p:cTn>
                                        <p:tgtEl>
                                          <p:spTgt spid="18"/>
                                        </p:tgtEl>
                                      </p:cBhvr>
                                      <p:to x="100000" y="100000"/>
                                    </p:animScale>
                                  </p:childTnLst>
                                </p:cTn>
                              </p:par>
                            </p:childTnLst>
                          </p:cTn>
                        </p:par>
                      </p:childTnLst>
                    </p:cTn>
                  </p:par>
                  <p:par>
                    <p:cTn id="60" fill="hold">
                      <p:stCondLst>
                        <p:cond delay="indefinite"/>
                      </p:stCondLst>
                      <p:childTnLst>
                        <p:par>
                          <p:cTn id="61" fill="hold">
                            <p:stCondLst>
                              <p:cond delay="0"/>
                            </p:stCondLst>
                            <p:childTnLst>
                              <p:par>
                                <p:cTn id="62" presetID="26" presetClass="entr" presetSubtype="0" fill="hold" nodeType="clickEffect">
                                  <p:stCondLst>
                                    <p:cond delay="0"/>
                                  </p:stCondLst>
                                  <p:childTnLst>
                                    <p:set>
                                      <p:cBhvr>
                                        <p:cTn id="63" dur="1" fill="hold">
                                          <p:stCondLst>
                                            <p:cond delay="0"/>
                                          </p:stCondLst>
                                        </p:cTn>
                                        <p:tgtEl>
                                          <p:spTgt spid="20">
                                            <p:txEl>
                                              <p:pRg st="0" end="0"/>
                                            </p:txEl>
                                          </p:spTgt>
                                        </p:tgtEl>
                                        <p:attrNameLst>
                                          <p:attrName>style.visibility</p:attrName>
                                        </p:attrNameLst>
                                      </p:cBhvr>
                                      <p:to>
                                        <p:strVal val="visible"/>
                                      </p:to>
                                    </p:set>
                                    <p:animEffect transition="in" filter="wipe(down)">
                                      <p:cBhvr>
                                        <p:cTn id="64" dur="580">
                                          <p:stCondLst>
                                            <p:cond delay="0"/>
                                          </p:stCondLst>
                                        </p:cTn>
                                        <p:tgtEl>
                                          <p:spTgt spid="20">
                                            <p:txEl>
                                              <p:pRg st="0" end="0"/>
                                            </p:txEl>
                                          </p:spTgt>
                                        </p:tgtEl>
                                      </p:cBhvr>
                                    </p:animEffect>
                                    <p:anim calcmode="lin" valueType="num">
                                      <p:cBhvr>
                                        <p:cTn id="65" dur="1822" tmFilter="0,0; 0.14,0.36; 0.43,0.73; 0.71,0.91; 1.0,1.0">
                                          <p:stCondLst>
                                            <p:cond delay="0"/>
                                          </p:stCondLst>
                                        </p:cTn>
                                        <p:tgtEl>
                                          <p:spTgt spid="20">
                                            <p:txEl>
                                              <p:pRg st="0" end="0"/>
                                            </p:txEl>
                                          </p:spTgt>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20">
                                            <p:txEl>
                                              <p:pRg st="0" end="0"/>
                                            </p:txEl>
                                          </p:spTgt>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20">
                                            <p:txEl>
                                              <p:pRg st="0" end="0"/>
                                            </p:txEl>
                                          </p:spTgt>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20">
                                            <p:txEl>
                                              <p:pRg st="0" end="0"/>
                                            </p:txEl>
                                          </p:spTgt>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20">
                                            <p:txEl>
                                              <p:pRg st="0" end="0"/>
                                            </p:txEl>
                                          </p:spTgt>
                                        </p:tgtEl>
                                        <p:attrNameLst>
                                          <p:attrName>ppt_y</p:attrName>
                                        </p:attrNameLst>
                                      </p:cBhvr>
                                      <p:tavLst>
                                        <p:tav tm="0" fmla="#ppt_y-sin(pi*$)/81">
                                          <p:val>
                                            <p:fltVal val="0"/>
                                          </p:val>
                                        </p:tav>
                                        <p:tav tm="100000">
                                          <p:val>
                                            <p:fltVal val="1"/>
                                          </p:val>
                                        </p:tav>
                                      </p:tavLst>
                                    </p:anim>
                                    <p:animScale>
                                      <p:cBhvr>
                                        <p:cTn id="70" dur="26">
                                          <p:stCondLst>
                                            <p:cond delay="650"/>
                                          </p:stCondLst>
                                        </p:cTn>
                                        <p:tgtEl>
                                          <p:spTgt spid="20">
                                            <p:txEl>
                                              <p:pRg st="0" end="0"/>
                                            </p:txEl>
                                          </p:spTgt>
                                        </p:tgtEl>
                                      </p:cBhvr>
                                      <p:to x="100000" y="60000"/>
                                    </p:animScale>
                                    <p:animScale>
                                      <p:cBhvr>
                                        <p:cTn id="71" dur="166" decel="50000">
                                          <p:stCondLst>
                                            <p:cond delay="676"/>
                                          </p:stCondLst>
                                        </p:cTn>
                                        <p:tgtEl>
                                          <p:spTgt spid="20">
                                            <p:txEl>
                                              <p:pRg st="0" end="0"/>
                                            </p:txEl>
                                          </p:spTgt>
                                        </p:tgtEl>
                                      </p:cBhvr>
                                      <p:to x="100000" y="100000"/>
                                    </p:animScale>
                                    <p:animScale>
                                      <p:cBhvr>
                                        <p:cTn id="72" dur="26">
                                          <p:stCondLst>
                                            <p:cond delay="1312"/>
                                          </p:stCondLst>
                                        </p:cTn>
                                        <p:tgtEl>
                                          <p:spTgt spid="20">
                                            <p:txEl>
                                              <p:pRg st="0" end="0"/>
                                            </p:txEl>
                                          </p:spTgt>
                                        </p:tgtEl>
                                      </p:cBhvr>
                                      <p:to x="100000" y="80000"/>
                                    </p:animScale>
                                    <p:animScale>
                                      <p:cBhvr>
                                        <p:cTn id="73" dur="166" decel="50000">
                                          <p:stCondLst>
                                            <p:cond delay="1338"/>
                                          </p:stCondLst>
                                        </p:cTn>
                                        <p:tgtEl>
                                          <p:spTgt spid="20">
                                            <p:txEl>
                                              <p:pRg st="0" end="0"/>
                                            </p:txEl>
                                          </p:spTgt>
                                        </p:tgtEl>
                                      </p:cBhvr>
                                      <p:to x="100000" y="100000"/>
                                    </p:animScale>
                                    <p:animScale>
                                      <p:cBhvr>
                                        <p:cTn id="74" dur="26">
                                          <p:stCondLst>
                                            <p:cond delay="1642"/>
                                          </p:stCondLst>
                                        </p:cTn>
                                        <p:tgtEl>
                                          <p:spTgt spid="20">
                                            <p:txEl>
                                              <p:pRg st="0" end="0"/>
                                            </p:txEl>
                                          </p:spTgt>
                                        </p:tgtEl>
                                      </p:cBhvr>
                                      <p:to x="100000" y="90000"/>
                                    </p:animScale>
                                    <p:animScale>
                                      <p:cBhvr>
                                        <p:cTn id="75" dur="166" decel="50000">
                                          <p:stCondLst>
                                            <p:cond delay="1668"/>
                                          </p:stCondLst>
                                        </p:cTn>
                                        <p:tgtEl>
                                          <p:spTgt spid="20">
                                            <p:txEl>
                                              <p:pRg st="0" end="0"/>
                                            </p:txEl>
                                          </p:spTgt>
                                        </p:tgtEl>
                                      </p:cBhvr>
                                      <p:to x="100000" y="100000"/>
                                    </p:animScale>
                                    <p:animScale>
                                      <p:cBhvr>
                                        <p:cTn id="76" dur="26">
                                          <p:stCondLst>
                                            <p:cond delay="1808"/>
                                          </p:stCondLst>
                                        </p:cTn>
                                        <p:tgtEl>
                                          <p:spTgt spid="20">
                                            <p:txEl>
                                              <p:pRg st="0" end="0"/>
                                            </p:txEl>
                                          </p:spTgt>
                                        </p:tgtEl>
                                      </p:cBhvr>
                                      <p:to x="100000" y="95000"/>
                                    </p:animScale>
                                    <p:animScale>
                                      <p:cBhvr>
                                        <p:cTn id="77" dur="166" decel="50000">
                                          <p:stCondLst>
                                            <p:cond delay="1834"/>
                                          </p:stCondLst>
                                        </p:cTn>
                                        <p:tgtEl>
                                          <p:spTgt spid="20">
                                            <p:txEl>
                                              <p:pRg st="0" end="0"/>
                                            </p:txEl>
                                          </p:spTgt>
                                        </p:tgtEl>
                                      </p:cBhvr>
                                      <p:to x="100000" y="100000"/>
                                    </p:animScale>
                                  </p:childTnLst>
                                </p:cTn>
                              </p:par>
                              <p:par>
                                <p:cTn id="78" presetID="26"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wipe(down)">
                                      <p:cBhvr>
                                        <p:cTn id="80" dur="580">
                                          <p:stCondLst>
                                            <p:cond delay="0"/>
                                          </p:stCondLst>
                                        </p:cTn>
                                        <p:tgtEl>
                                          <p:spTgt spid="19"/>
                                        </p:tgtEl>
                                      </p:cBhvr>
                                    </p:animEffect>
                                    <p:anim calcmode="lin" valueType="num">
                                      <p:cBhvr>
                                        <p:cTn id="81"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86" dur="26">
                                          <p:stCondLst>
                                            <p:cond delay="650"/>
                                          </p:stCondLst>
                                        </p:cTn>
                                        <p:tgtEl>
                                          <p:spTgt spid="19"/>
                                        </p:tgtEl>
                                      </p:cBhvr>
                                      <p:to x="100000" y="60000"/>
                                    </p:animScale>
                                    <p:animScale>
                                      <p:cBhvr>
                                        <p:cTn id="87" dur="166" decel="50000">
                                          <p:stCondLst>
                                            <p:cond delay="676"/>
                                          </p:stCondLst>
                                        </p:cTn>
                                        <p:tgtEl>
                                          <p:spTgt spid="19"/>
                                        </p:tgtEl>
                                      </p:cBhvr>
                                      <p:to x="100000" y="100000"/>
                                    </p:animScale>
                                    <p:animScale>
                                      <p:cBhvr>
                                        <p:cTn id="88" dur="26">
                                          <p:stCondLst>
                                            <p:cond delay="1312"/>
                                          </p:stCondLst>
                                        </p:cTn>
                                        <p:tgtEl>
                                          <p:spTgt spid="19"/>
                                        </p:tgtEl>
                                      </p:cBhvr>
                                      <p:to x="100000" y="80000"/>
                                    </p:animScale>
                                    <p:animScale>
                                      <p:cBhvr>
                                        <p:cTn id="89" dur="166" decel="50000">
                                          <p:stCondLst>
                                            <p:cond delay="1338"/>
                                          </p:stCondLst>
                                        </p:cTn>
                                        <p:tgtEl>
                                          <p:spTgt spid="19"/>
                                        </p:tgtEl>
                                      </p:cBhvr>
                                      <p:to x="100000" y="100000"/>
                                    </p:animScale>
                                    <p:animScale>
                                      <p:cBhvr>
                                        <p:cTn id="90" dur="26">
                                          <p:stCondLst>
                                            <p:cond delay="1642"/>
                                          </p:stCondLst>
                                        </p:cTn>
                                        <p:tgtEl>
                                          <p:spTgt spid="19"/>
                                        </p:tgtEl>
                                      </p:cBhvr>
                                      <p:to x="100000" y="90000"/>
                                    </p:animScale>
                                    <p:animScale>
                                      <p:cBhvr>
                                        <p:cTn id="91" dur="166" decel="50000">
                                          <p:stCondLst>
                                            <p:cond delay="1668"/>
                                          </p:stCondLst>
                                        </p:cTn>
                                        <p:tgtEl>
                                          <p:spTgt spid="19"/>
                                        </p:tgtEl>
                                      </p:cBhvr>
                                      <p:to x="100000" y="100000"/>
                                    </p:animScale>
                                    <p:animScale>
                                      <p:cBhvr>
                                        <p:cTn id="92" dur="26">
                                          <p:stCondLst>
                                            <p:cond delay="1808"/>
                                          </p:stCondLst>
                                        </p:cTn>
                                        <p:tgtEl>
                                          <p:spTgt spid="19"/>
                                        </p:tgtEl>
                                      </p:cBhvr>
                                      <p:to x="100000" y="95000"/>
                                    </p:animScale>
                                    <p:animScale>
                                      <p:cBhvr>
                                        <p:cTn id="93" dur="166" decel="50000">
                                          <p:stCondLst>
                                            <p:cond delay="1834"/>
                                          </p:stCondLst>
                                        </p:cTn>
                                        <p:tgtEl>
                                          <p:spTgt spid="19"/>
                                        </p:tgtEl>
                                      </p:cBhvr>
                                      <p:to x="100000" y="100000"/>
                                    </p:animScale>
                                  </p:childTnLst>
                                </p:cTn>
                              </p:par>
                            </p:childTnLst>
                          </p:cTn>
                        </p:par>
                      </p:childTnLst>
                    </p:cTn>
                  </p:par>
                  <p:par>
                    <p:cTn id="94" fill="hold">
                      <p:stCondLst>
                        <p:cond delay="indefinite"/>
                      </p:stCondLst>
                      <p:childTnLst>
                        <p:par>
                          <p:cTn id="95" fill="hold">
                            <p:stCondLst>
                              <p:cond delay="0"/>
                            </p:stCondLst>
                            <p:childTnLst>
                              <p:par>
                                <p:cTn id="96" presetID="26" presetClass="entr" presetSubtype="0" fill="hold" grpId="0" nodeType="click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wipe(down)">
                                      <p:cBhvr>
                                        <p:cTn id="98" dur="580">
                                          <p:stCondLst>
                                            <p:cond delay="0"/>
                                          </p:stCondLst>
                                        </p:cTn>
                                        <p:tgtEl>
                                          <p:spTgt spid="22"/>
                                        </p:tgtEl>
                                      </p:cBhvr>
                                    </p:animEffect>
                                    <p:anim calcmode="lin" valueType="num">
                                      <p:cBhvr>
                                        <p:cTn id="99"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00"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01"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02"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103"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104" dur="26">
                                          <p:stCondLst>
                                            <p:cond delay="650"/>
                                          </p:stCondLst>
                                        </p:cTn>
                                        <p:tgtEl>
                                          <p:spTgt spid="22"/>
                                        </p:tgtEl>
                                      </p:cBhvr>
                                      <p:to x="100000" y="60000"/>
                                    </p:animScale>
                                    <p:animScale>
                                      <p:cBhvr>
                                        <p:cTn id="105" dur="166" decel="50000">
                                          <p:stCondLst>
                                            <p:cond delay="676"/>
                                          </p:stCondLst>
                                        </p:cTn>
                                        <p:tgtEl>
                                          <p:spTgt spid="22"/>
                                        </p:tgtEl>
                                      </p:cBhvr>
                                      <p:to x="100000" y="100000"/>
                                    </p:animScale>
                                    <p:animScale>
                                      <p:cBhvr>
                                        <p:cTn id="106" dur="26">
                                          <p:stCondLst>
                                            <p:cond delay="1312"/>
                                          </p:stCondLst>
                                        </p:cTn>
                                        <p:tgtEl>
                                          <p:spTgt spid="22"/>
                                        </p:tgtEl>
                                      </p:cBhvr>
                                      <p:to x="100000" y="80000"/>
                                    </p:animScale>
                                    <p:animScale>
                                      <p:cBhvr>
                                        <p:cTn id="107" dur="166" decel="50000">
                                          <p:stCondLst>
                                            <p:cond delay="1338"/>
                                          </p:stCondLst>
                                        </p:cTn>
                                        <p:tgtEl>
                                          <p:spTgt spid="22"/>
                                        </p:tgtEl>
                                      </p:cBhvr>
                                      <p:to x="100000" y="100000"/>
                                    </p:animScale>
                                    <p:animScale>
                                      <p:cBhvr>
                                        <p:cTn id="108" dur="26">
                                          <p:stCondLst>
                                            <p:cond delay="1642"/>
                                          </p:stCondLst>
                                        </p:cTn>
                                        <p:tgtEl>
                                          <p:spTgt spid="22"/>
                                        </p:tgtEl>
                                      </p:cBhvr>
                                      <p:to x="100000" y="90000"/>
                                    </p:animScale>
                                    <p:animScale>
                                      <p:cBhvr>
                                        <p:cTn id="109" dur="166" decel="50000">
                                          <p:stCondLst>
                                            <p:cond delay="1668"/>
                                          </p:stCondLst>
                                        </p:cTn>
                                        <p:tgtEl>
                                          <p:spTgt spid="22"/>
                                        </p:tgtEl>
                                      </p:cBhvr>
                                      <p:to x="100000" y="100000"/>
                                    </p:animScale>
                                    <p:animScale>
                                      <p:cBhvr>
                                        <p:cTn id="110" dur="26">
                                          <p:stCondLst>
                                            <p:cond delay="1808"/>
                                          </p:stCondLst>
                                        </p:cTn>
                                        <p:tgtEl>
                                          <p:spTgt spid="22"/>
                                        </p:tgtEl>
                                      </p:cBhvr>
                                      <p:to x="100000" y="95000"/>
                                    </p:animScale>
                                    <p:animScale>
                                      <p:cBhvr>
                                        <p:cTn id="111" dur="166" decel="50000">
                                          <p:stCondLst>
                                            <p:cond delay="1834"/>
                                          </p:stCondLst>
                                        </p:cTn>
                                        <p:tgtEl>
                                          <p:spTgt spid="22"/>
                                        </p:tgtEl>
                                      </p:cBhvr>
                                      <p:to x="100000" y="100000"/>
                                    </p:animScale>
                                  </p:childTnLst>
                                </p:cTn>
                              </p:par>
                              <p:par>
                                <p:cTn id="112" presetID="26" presetClass="entr" presetSubtype="0" fill="hold" grpId="0" nodeType="withEffect">
                                  <p:stCondLst>
                                    <p:cond delay="0"/>
                                  </p:stCondLst>
                                  <p:childTnLst>
                                    <p:set>
                                      <p:cBhvr>
                                        <p:cTn id="113" dur="1" fill="hold">
                                          <p:stCondLst>
                                            <p:cond delay="0"/>
                                          </p:stCondLst>
                                        </p:cTn>
                                        <p:tgtEl>
                                          <p:spTgt spid="15"/>
                                        </p:tgtEl>
                                        <p:attrNameLst>
                                          <p:attrName>style.visibility</p:attrName>
                                        </p:attrNameLst>
                                      </p:cBhvr>
                                      <p:to>
                                        <p:strVal val="visible"/>
                                      </p:to>
                                    </p:set>
                                    <p:animEffect transition="in" filter="wipe(down)">
                                      <p:cBhvr>
                                        <p:cTn id="114" dur="580">
                                          <p:stCondLst>
                                            <p:cond delay="0"/>
                                          </p:stCondLst>
                                        </p:cTn>
                                        <p:tgtEl>
                                          <p:spTgt spid="15"/>
                                        </p:tgtEl>
                                      </p:cBhvr>
                                    </p:animEffect>
                                    <p:anim calcmode="lin" valueType="num">
                                      <p:cBhvr>
                                        <p:cTn id="115"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16"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17"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18"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19"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20" dur="26">
                                          <p:stCondLst>
                                            <p:cond delay="650"/>
                                          </p:stCondLst>
                                        </p:cTn>
                                        <p:tgtEl>
                                          <p:spTgt spid="15"/>
                                        </p:tgtEl>
                                      </p:cBhvr>
                                      <p:to x="100000" y="60000"/>
                                    </p:animScale>
                                    <p:animScale>
                                      <p:cBhvr>
                                        <p:cTn id="121" dur="166" decel="50000">
                                          <p:stCondLst>
                                            <p:cond delay="676"/>
                                          </p:stCondLst>
                                        </p:cTn>
                                        <p:tgtEl>
                                          <p:spTgt spid="15"/>
                                        </p:tgtEl>
                                      </p:cBhvr>
                                      <p:to x="100000" y="100000"/>
                                    </p:animScale>
                                    <p:animScale>
                                      <p:cBhvr>
                                        <p:cTn id="122" dur="26">
                                          <p:stCondLst>
                                            <p:cond delay="1312"/>
                                          </p:stCondLst>
                                        </p:cTn>
                                        <p:tgtEl>
                                          <p:spTgt spid="15"/>
                                        </p:tgtEl>
                                      </p:cBhvr>
                                      <p:to x="100000" y="80000"/>
                                    </p:animScale>
                                    <p:animScale>
                                      <p:cBhvr>
                                        <p:cTn id="123" dur="166" decel="50000">
                                          <p:stCondLst>
                                            <p:cond delay="1338"/>
                                          </p:stCondLst>
                                        </p:cTn>
                                        <p:tgtEl>
                                          <p:spTgt spid="15"/>
                                        </p:tgtEl>
                                      </p:cBhvr>
                                      <p:to x="100000" y="100000"/>
                                    </p:animScale>
                                    <p:animScale>
                                      <p:cBhvr>
                                        <p:cTn id="124" dur="26">
                                          <p:stCondLst>
                                            <p:cond delay="1642"/>
                                          </p:stCondLst>
                                        </p:cTn>
                                        <p:tgtEl>
                                          <p:spTgt spid="15"/>
                                        </p:tgtEl>
                                      </p:cBhvr>
                                      <p:to x="100000" y="90000"/>
                                    </p:animScale>
                                    <p:animScale>
                                      <p:cBhvr>
                                        <p:cTn id="125" dur="166" decel="50000">
                                          <p:stCondLst>
                                            <p:cond delay="1668"/>
                                          </p:stCondLst>
                                        </p:cTn>
                                        <p:tgtEl>
                                          <p:spTgt spid="15"/>
                                        </p:tgtEl>
                                      </p:cBhvr>
                                      <p:to x="100000" y="100000"/>
                                    </p:animScale>
                                    <p:animScale>
                                      <p:cBhvr>
                                        <p:cTn id="126" dur="26">
                                          <p:stCondLst>
                                            <p:cond delay="1808"/>
                                          </p:stCondLst>
                                        </p:cTn>
                                        <p:tgtEl>
                                          <p:spTgt spid="15"/>
                                        </p:tgtEl>
                                      </p:cBhvr>
                                      <p:to x="100000" y="95000"/>
                                    </p:animScale>
                                    <p:animScale>
                                      <p:cBhvr>
                                        <p:cTn id="127"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8" grpId="0" animBg="1"/>
      <p:bldP spid="19" grpId="0" animBg="1"/>
      <p:bldP spid="2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740835" y="445444"/>
            <a:ext cx="7848872" cy="64633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altLang="es-ES" sz="3600" b="1" i="0" strike="noStrike" kern="1200" cap="none" spc="0" normalizeH="0" baseline="0" noProof="0" dirty="0">
                <a:ln>
                  <a:noFill/>
                </a:ln>
                <a:effectLst/>
                <a:uLnTx/>
                <a:uFillTx/>
                <a:latin typeface="Calibri"/>
                <a:ea typeface="+mn-ea"/>
                <a:cs typeface="+mn-cs"/>
              </a:rPr>
              <a:t>RENUNCIA AL PROCESO DE ADMISIÓN</a:t>
            </a:r>
          </a:p>
        </p:txBody>
      </p:sp>
      <p:sp>
        <p:nvSpPr>
          <p:cNvPr id="2" name="CuadroTexto 1"/>
          <p:cNvSpPr txBox="1"/>
          <p:nvPr/>
        </p:nvSpPr>
        <p:spPr>
          <a:xfrm>
            <a:off x="385616" y="2295266"/>
            <a:ext cx="7848872" cy="70788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4000" b="1" i="0" strike="noStrike" kern="1200" cap="none" spc="0" normalizeH="0" baseline="0" noProof="0" dirty="0">
                <a:ln>
                  <a:noFill/>
                </a:ln>
                <a:solidFill>
                  <a:srgbClr val="7030A0"/>
                </a:solidFill>
                <a:effectLst/>
                <a:uLnTx/>
                <a:uFillTx/>
                <a:latin typeface="Arial" panose="020B0604020202020204" pitchFamily="34" charset="0"/>
                <a:ea typeface="+mn-ea"/>
                <a:cs typeface="+mn-cs"/>
              </a:rPr>
              <a:t>Del 4 </a:t>
            </a:r>
            <a:r>
              <a:rPr kumimoji="0" lang="es-ES" sz="4000" b="1" i="0" strike="noStrike" kern="1200" cap="none" spc="0" normalizeH="0" noProof="0" dirty="0">
                <a:ln>
                  <a:noFill/>
                </a:ln>
                <a:solidFill>
                  <a:srgbClr val="7030A0"/>
                </a:solidFill>
                <a:effectLst/>
                <a:uLnTx/>
                <a:uFillTx/>
                <a:latin typeface="Arial" panose="020B0604020202020204" pitchFamily="34" charset="0"/>
                <a:ea typeface="+mn-ea"/>
                <a:cs typeface="+mn-cs"/>
              </a:rPr>
              <a:t>al</a:t>
            </a:r>
            <a:r>
              <a:rPr kumimoji="0" lang="es-ES" sz="4000" b="1" i="0" strike="noStrike" kern="1200" cap="none" spc="0" normalizeH="0" baseline="0" noProof="0" dirty="0">
                <a:ln>
                  <a:noFill/>
                </a:ln>
                <a:solidFill>
                  <a:srgbClr val="7030A0"/>
                </a:solidFill>
                <a:effectLst/>
                <a:uLnTx/>
                <a:uFillTx/>
                <a:latin typeface="Arial" panose="020B0604020202020204" pitchFamily="34" charset="0"/>
                <a:ea typeface="+mn-ea"/>
                <a:cs typeface="+mn-cs"/>
              </a:rPr>
              <a:t> 10 de junio </a:t>
            </a:r>
          </a:p>
        </p:txBody>
      </p:sp>
      <p:sp>
        <p:nvSpPr>
          <p:cNvPr id="5" name="CuadroTexto 4"/>
          <p:cNvSpPr txBox="1"/>
          <p:nvPr/>
        </p:nvSpPr>
        <p:spPr>
          <a:xfrm>
            <a:off x="208787" y="1094937"/>
            <a:ext cx="8202535" cy="1200329"/>
          </a:xfrm>
          <a:prstGeom prst="rect">
            <a:avLst/>
          </a:prstGeom>
          <a:noFill/>
        </p:spPr>
        <p:txBody>
          <a:bodyPr wrap="square" rtlCol="0">
            <a:spAutoFit/>
          </a:bodyPr>
          <a:lstStyle/>
          <a:p>
            <a:pPr marL="0" marR="0" lvl="0" indent="0" defTabSz="914400" rtl="0" eaLnBrk="0" fontAlgn="base" latinLnBrk="0" hangingPunct="0">
              <a:lnSpc>
                <a:spcPct val="100000"/>
              </a:lnSpc>
              <a:spcBef>
                <a:spcPct val="0"/>
              </a:spcBef>
              <a:spcAft>
                <a:spcPct val="0"/>
              </a:spcAft>
              <a:buClrTx/>
              <a:buSzTx/>
              <a:buFontTx/>
              <a:buNone/>
              <a:tabLst/>
              <a:defRPr/>
            </a:pPr>
            <a:endPar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400" b="0" i="0" u="none" strike="noStrike" kern="1200" cap="none" spc="0" normalizeH="0" baseline="0" noProof="0" dirty="0">
                <a:ln>
                  <a:noFill/>
                </a:ln>
                <a:solidFill>
                  <a:srgbClr val="42A9AE"/>
                </a:solidFill>
                <a:effectLst/>
                <a:uLnTx/>
                <a:uFillTx/>
                <a:latin typeface="Arial Narrow" panose="020B0606020202030204" pitchFamily="34" charset="0"/>
              </a:rPr>
              <a:t>Alumnado que realizó la solicitud de admisión y solicita renunciar a</a:t>
            </a:r>
            <a:r>
              <a:rPr kumimoji="0" lang="es-ES" sz="2400" b="0" i="0" u="none" strike="noStrike" kern="1200" cap="none" spc="0" normalizeH="0" noProof="0" dirty="0">
                <a:ln>
                  <a:noFill/>
                </a:ln>
                <a:solidFill>
                  <a:srgbClr val="42A9AE"/>
                </a:solidFill>
                <a:effectLst/>
                <a:uLnTx/>
                <a:uFillTx/>
                <a:latin typeface="Arial Narrow" panose="020B0606020202030204" pitchFamily="34" charset="0"/>
              </a:rPr>
              <a:t> todo el proceso</a:t>
            </a:r>
            <a:endParaRPr kumimoji="0" lang="es-ES" sz="2400" b="0" i="0" u="none" strike="noStrike" kern="1200" cap="none" spc="0" normalizeH="0" baseline="0" noProof="0" dirty="0">
              <a:ln>
                <a:noFill/>
              </a:ln>
              <a:solidFill>
                <a:srgbClr val="42A9AE"/>
              </a:solidFill>
              <a:effectLst/>
              <a:uLnTx/>
              <a:uFillTx/>
              <a:latin typeface="Arial Narrow" panose="020B0606020202030204" pitchFamily="34" charset="0"/>
            </a:endParaRPr>
          </a:p>
        </p:txBody>
      </p:sp>
      <p:sp>
        <p:nvSpPr>
          <p:cNvPr id="3" name="Rectángulo 2"/>
          <p:cNvSpPr/>
          <p:nvPr/>
        </p:nvSpPr>
        <p:spPr>
          <a:xfrm>
            <a:off x="2296984" y="1042447"/>
            <a:ext cx="6048672" cy="369332"/>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sz="1800" b="1" i="0" u="sng" strike="noStrike" kern="1200" cap="none" spc="0" normalizeH="0" baseline="0" noProof="0" dirty="0">
                <a:ln>
                  <a:noFill/>
                </a:ln>
                <a:solidFill>
                  <a:srgbClr val="FFC000"/>
                </a:solidFill>
                <a:effectLst/>
                <a:highlight>
                  <a:srgbClr val="9933FF"/>
                </a:highlight>
                <a:uLnTx/>
                <a:uFillTx/>
                <a:latin typeface="Arial" panose="020B0604020202020204" pitchFamily="34" charset="0"/>
                <a:ea typeface="+mn-ea"/>
                <a:cs typeface="+mn-cs"/>
              </a:rPr>
              <a:t>educamosclm.castillalamancha.es</a:t>
            </a:r>
            <a:endParaRPr kumimoji="0" lang="es-ES" altLang="es-ES" sz="1800" b="1" i="0" u="sng" strike="noStrike" kern="1200" cap="none" spc="0" normalizeH="0" baseline="0" noProof="0" dirty="0">
              <a:ln>
                <a:noFill/>
              </a:ln>
              <a:solidFill>
                <a:srgbClr val="FFC000"/>
              </a:solidFill>
              <a:effectLst/>
              <a:highlight>
                <a:srgbClr val="9933FF"/>
              </a:highlight>
              <a:uLnTx/>
              <a:uFillTx/>
              <a:latin typeface="Arial Narrow" panose="020B0606020202030204" pitchFamily="34" charset="0"/>
              <a:ea typeface="+mn-ea"/>
              <a:cs typeface="+mn-cs"/>
            </a:endParaRPr>
          </a:p>
        </p:txBody>
      </p:sp>
      <p:pic>
        <p:nvPicPr>
          <p:cNvPr id="10" name="Imagen 9"/>
          <p:cNvPicPr/>
          <p:nvPr/>
        </p:nvPicPr>
        <p:blipFill>
          <a:blip r:embed="rId2">
            <a:extLst>
              <a:ext uri="{28A0092B-C50C-407E-A947-70E740481C1C}">
                <a14:useLocalDpi xmlns:a14="http://schemas.microsoft.com/office/drawing/2010/main" val="0"/>
              </a:ext>
            </a:extLst>
          </a:blip>
          <a:srcRect/>
          <a:stretch>
            <a:fillRect/>
          </a:stretch>
        </p:blipFill>
        <p:spPr bwMode="auto">
          <a:xfrm>
            <a:off x="1329043" y="2970098"/>
            <a:ext cx="6283831" cy="2890233"/>
          </a:xfrm>
          <a:prstGeom prst="rect">
            <a:avLst/>
          </a:prstGeom>
          <a:noFill/>
          <a:ln>
            <a:noFill/>
          </a:ln>
        </p:spPr>
      </p:pic>
      <p:sp>
        <p:nvSpPr>
          <p:cNvPr id="4" name="Rectángulo 3"/>
          <p:cNvSpPr/>
          <p:nvPr/>
        </p:nvSpPr>
        <p:spPr>
          <a:xfrm>
            <a:off x="589425" y="5942503"/>
            <a:ext cx="7582975" cy="646331"/>
          </a:xfrm>
          <a:prstGeom prst="rect">
            <a:avLst/>
          </a:prstGeom>
          <a:solidFill>
            <a:srgbClr val="FFFF00"/>
          </a:solid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1800" b="1" i="0" u="sng" strike="noStrike" kern="1200" cap="none" spc="0" normalizeH="0" baseline="0" noProof="0" dirty="0">
                <a:ln>
                  <a:noFill/>
                </a:ln>
                <a:solidFill>
                  <a:srgbClr val="FF0000"/>
                </a:solidFill>
                <a:effectLst/>
                <a:uLnTx/>
                <a:uFillTx/>
                <a:latin typeface="Arial" panose="020B0604020202020204" pitchFamily="34" charset="0"/>
                <a:ea typeface="+mn-ea"/>
                <a:cs typeface="+mn-cs"/>
              </a:rPr>
              <a:t>La renuncia la deben realizar los dos progenitores o tutores legales</a:t>
            </a:r>
            <a:r>
              <a:rPr kumimoji="0" lang="es-ES" sz="1800" b="0" i="0" u="sng"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s-ES" sz="18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excepto declaraciones responsables y mayores de edad.</a:t>
            </a:r>
          </a:p>
        </p:txBody>
      </p:sp>
      <p:pic>
        <p:nvPicPr>
          <p:cNvPr id="12" name="Imagen 11">
            <a:extLst>
              <a:ext uri="{FF2B5EF4-FFF2-40B4-BE49-F238E27FC236}">
                <a16:creationId xmlns:a16="http://schemas.microsoft.com/office/drawing/2014/main" id="{655BDC98-3711-4CA6-9291-55D89A162A6C}"/>
              </a:ext>
            </a:extLst>
          </p:cNvPr>
          <p:cNvPicPr>
            <a:picLocks noChangeAspect="1"/>
          </p:cNvPicPr>
          <p:nvPr/>
        </p:nvPicPr>
        <p:blipFill>
          <a:blip r:embed="rId3"/>
          <a:stretch>
            <a:fillRect/>
          </a:stretch>
        </p:blipFill>
        <p:spPr>
          <a:xfrm>
            <a:off x="7612874" y="148340"/>
            <a:ext cx="1531126" cy="400340"/>
          </a:xfrm>
          <a:prstGeom prst="rect">
            <a:avLst/>
          </a:prstGeom>
        </p:spPr>
      </p:pic>
      <p:pic>
        <p:nvPicPr>
          <p:cNvPr id="11" name="Imagen 10">
            <a:extLst>
              <a:ext uri="{FF2B5EF4-FFF2-40B4-BE49-F238E27FC236}">
                <a16:creationId xmlns:a16="http://schemas.microsoft.com/office/drawing/2014/main" id="{9EDE8DDF-E335-4313-81E2-3F760C8279C9}"/>
              </a:ext>
            </a:extLst>
          </p:cNvPr>
          <p:cNvPicPr>
            <a:picLocks noChangeAspect="1"/>
          </p:cNvPicPr>
          <p:nvPr/>
        </p:nvPicPr>
        <p:blipFill>
          <a:blip r:embed="rId4"/>
          <a:stretch>
            <a:fillRect/>
          </a:stretch>
        </p:blipFill>
        <p:spPr>
          <a:xfrm>
            <a:off x="141928" y="85413"/>
            <a:ext cx="639488" cy="895315"/>
          </a:xfrm>
          <a:prstGeom prst="rect">
            <a:avLst/>
          </a:prstGeom>
        </p:spPr>
      </p:pic>
    </p:spTree>
    <p:extLst>
      <p:ext uri="{BB962C8B-B14F-4D97-AF65-F5344CB8AC3E}">
        <p14:creationId xmlns:p14="http://schemas.microsoft.com/office/powerpoint/2010/main" val="4194291152"/>
      </p:ext>
    </p:extLst>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wipe(down)">
                                      <p:cBhvr>
                                        <p:cTn id="13" dur="580">
                                          <p:stCondLst>
                                            <p:cond delay="0"/>
                                          </p:stCondLst>
                                        </p:cTn>
                                        <p:tgtEl>
                                          <p:spTgt spid="2">
                                            <p:txEl>
                                              <p:pRg st="0" end="0"/>
                                            </p:txEl>
                                          </p:spTgt>
                                        </p:tgtEl>
                                      </p:cBhvr>
                                    </p:animEffect>
                                    <p:anim calcmode="lin" valueType="num">
                                      <p:cBhvr>
                                        <p:cTn id="14"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2">
                                            <p:txEl>
                                              <p:pRg st="0" end="0"/>
                                            </p:txEl>
                                          </p:spTgt>
                                        </p:tgtEl>
                                      </p:cBhvr>
                                      <p:to x="100000" y="60000"/>
                                    </p:animScale>
                                    <p:animScale>
                                      <p:cBhvr>
                                        <p:cTn id="20" dur="166" decel="50000">
                                          <p:stCondLst>
                                            <p:cond delay="676"/>
                                          </p:stCondLst>
                                        </p:cTn>
                                        <p:tgtEl>
                                          <p:spTgt spid="2">
                                            <p:txEl>
                                              <p:pRg st="0" end="0"/>
                                            </p:txEl>
                                          </p:spTgt>
                                        </p:tgtEl>
                                      </p:cBhvr>
                                      <p:to x="100000" y="100000"/>
                                    </p:animScale>
                                    <p:animScale>
                                      <p:cBhvr>
                                        <p:cTn id="21" dur="26">
                                          <p:stCondLst>
                                            <p:cond delay="1312"/>
                                          </p:stCondLst>
                                        </p:cTn>
                                        <p:tgtEl>
                                          <p:spTgt spid="2">
                                            <p:txEl>
                                              <p:pRg st="0" end="0"/>
                                            </p:txEl>
                                          </p:spTgt>
                                        </p:tgtEl>
                                      </p:cBhvr>
                                      <p:to x="100000" y="80000"/>
                                    </p:animScale>
                                    <p:animScale>
                                      <p:cBhvr>
                                        <p:cTn id="22" dur="166" decel="50000">
                                          <p:stCondLst>
                                            <p:cond delay="1338"/>
                                          </p:stCondLst>
                                        </p:cTn>
                                        <p:tgtEl>
                                          <p:spTgt spid="2">
                                            <p:txEl>
                                              <p:pRg st="0" end="0"/>
                                            </p:txEl>
                                          </p:spTgt>
                                        </p:tgtEl>
                                      </p:cBhvr>
                                      <p:to x="100000" y="100000"/>
                                    </p:animScale>
                                    <p:animScale>
                                      <p:cBhvr>
                                        <p:cTn id="23" dur="26">
                                          <p:stCondLst>
                                            <p:cond delay="1642"/>
                                          </p:stCondLst>
                                        </p:cTn>
                                        <p:tgtEl>
                                          <p:spTgt spid="2">
                                            <p:txEl>
                                              <p:pRg st="0" end="0"/>
                                            </p:txEl>
                                          </p:spTgt>
                                        </p:tgtEl>
                                      </p:cBhvr>
                                      <p:to x="100000" y="90000"/>
                                    </p:animScale>
                                    <p:animScale>
                                      <p:cBhvr>
                                        <p:cTn id="24" dur="166" decel="50000">
                                          <p:stCondLst>
                                            <p:cond delay="1668"/>
                                          </p:stCondLst>
                                        </p:cTn>
                                        <p:tgtEl>
                                          <p:spTgt spid="2">
                                            <p:txEl>
                                              <p:pRg st="0" end="0"/>
                                            </p:txEl>
                                          </p:spTgt>
                                        </p:tgtEl>
                                      </p:cBhvr>
                                      <p:to x="100000" y="100000"/>
                                    </p:animScale>
                                    <p:animScale>
                                      <p:cBhvr>
                                        <p:cTn id="25" dur="26">
                                          <p:stCondLst>
                                            <p:cond delay="1808"/>
                                          </p:stCondLst>
                                        </p:cTn>
                                        <p:tgtEl>
                                          <p:spTgt spid="2">
                                            <p:txEl>
                                              <p:pRg st="0" end="0"/>
                                            </p:txEl>
                                          </p:spTgt>
                                        </p:tgtEl>
                                      </p:cBhvr>
                                      <p:to x="100000" y="95000"/>
                                    </p:animScale>
                                    <p:animScale>
                                      <p:cBhvr>
                                        <p:cTn id="26" dur="166" decel="50000">
                                          <p:stCondLst>
                                            <p:cond delay="1834"/>
                                          </p:stCondLst>
                                        </p:cTn>
                                        <p:tgtEl>
                                          <p:spTgt spid="2">
                                            <p:txEl>
                                              <p:pRg st="0" end="0"/>
                                            </p:txEl>
                                          </p:spTgt>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 calcmode="lin" valueType="num">
                                      <p:cBhvr>
                                        <p:cTn id="3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3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3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40"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quina doblada 8"/>
          <p:cNvSpPr>
            <a:spLocks noChangeArrowheads="1"/>
          </p:cNvSpPr>
          <p:nvPr/>
        </p:nvSpPr>
        <p:spPr bwMode="auto">
          <a:xfrm>
            <a:off x="207854" y="3862209"/>
            <a:ext cx="8684626" cy="1799040"/>
          </a:xfrm>
          <a:prstGeom prst="foldedCorner">
            <a:avLst>
              <a:gd name="adj" fmla="val 12500"/>
            </a:avLst>
          </a:prstGeom>
          <a:solidFill>
            <a:srgbClr val="E7E6E6"/>
          </a:solidFill>
          <a:ln w="31750">
            <a:solidFill>
              <a:sysClr val="window" lastClr="FFFFFF">
                <a:lumMod val="75000"/>
              </a:sysClr>
            </a:solidFill>
            <a:round/>
            <a:headEnd/>
            <a:tailEnd/>
          </a:ln>
          <a:effectLst/>
          <a:extLst/>
        </p:spPr>
        <p:txBody>
          <a:bodyPr rot="0" vert="horz" wrap="square" lIns="91440" tIns="45720" rIns="91440" bIns="45720" anchor="t" anchorCtr="0" upright="1">
            <a:noAutofit/>
          </a:bodyPr>
          <a:lstStyle/>
          <a:p>
            <a:pPr algn="ctr">
              <a:spcAft>
                <a:spcPts val="0"/>
              </a:spcAft>
              <a:tabLst>
                <a:tab pos="-3690620" algn="l"/>
              </a:tabLst>
            </a:pPr>
            <a:r>
              <a:rPr lang="es-ES" sz="2400" b="1" dirty="0">
                <a:ln w="6604" cap="flat" cmpd="sng" algn="ctr">
                  <a:solidFill>
                    <a:srgbClr val="ED7D31"/>
                  </a:solidFill>
                  <a:prstDash val="solid"/>
                  <a:round/>
                </a:ln>
                <a:solidFill>
                  <a:srgbClr val="FF0000"/>
                </a:solidFill>
                <a:effectLst>
                  <a:outerShdw dist="38100" dir="2700000" algn="tl">
                    <a:schemeClr val="accent2"/>
                  </a:outerShdw>
                </a:effectLst>
                <a:latin typeface="Arial Narrow" panose="020B0606020202030204" pitchFamily="34" charset="0"/>
                <a:ea typeface="Times New Roman" panose="02020603050405020304" pitchFamily="18" charset="0"/>
                <a:cs typeface="Arial" panose="020B0604020202020204" pitchFamily="34" charset="0"/>
              </a:rPr>
              <a:t>¡MUY IMPORTANTE! </a:t>
            </a:r>
            <a:endParaRPr lang="es-ES" sz="2400" dirty="0">
              <a:effectLst/>
              <a:latin typeface="Times New Roman" panose="02020603050405020304" pitchFamily="18" charset="0"/>
              <a:ea typeface="Times New Roman" panose="02020603050405020304" pitchFamily="18" charset="0"/>
            </a:endParaRPr>
          </a:p>
          <a:p>
            <a:pPr algn="ctr">
              <a:spcAft>
                <a:spcPts val="0"/>
              </a:spcAft>
              <a:tabLst>
                <a:tab pos="-3690620" algn="l"/>
              </a:tabLst>
            </a:pPr>
            <a:r>
              <a:rPr lang="es-ES" sz="1800" b="1" dirty="0">
                <a:ln w="6604" cap="flat" cmpd="sng" algn="ctr">
                  <a:solidFill>
                    <a:srgbClr val="ED7D31"/>
                  </a:solidFill>
                  <a:prstDash val="solid"/>
                  <a:round/>
                </a:ln>
                <a:noFill/>
                <a:effectLst>
                  <a:outerShdw dist="38100" dir="2700000" algn="tl">
                    <a:schemeClr val="accent2"/>
                  </a:outerShdw>
                </a:effectLst>
                <a:latin typeface="Arial Narrow" panose="020B0606020202030204" pitchFamily="34" charset="0"/>
                <a:ea typeface="Times New Roman" panose="02020603050405020304" pitchFamily="18" charset="0"/>
                <a:cs typeface="Arial" panose="020B0604020202020204" pitchFamily="34" charset="0"/>
              </a:rPr>
              <a:t> </a:t>
            </a:r>
            <a:endParaRPr lang="es-ES" sz="1800" dirty="0">
              <a:effectLst/>
              <a:latin typeface="Times New Roman" panose="02020603050405020304" pitchFamily="18" charset="0"/>
              <a:ea typeface="Times New Roman" panose="02020603050405020304" pitchFamily="18" charset="0"/>
            </a:endParaRPr>
          </a:p>
          <a:p>
            <a:pPr algn="ctr">
              <a:spcAft>
                <a:spcPts val="0"/>
              </a:spcAft>
              <a:tabLst>
                <a:tab pos="-3690620" algn="l"/>
              </a:tabLst>
            </a:pPr>
            <a:r>
              <a:rPr lang="es-ES" sz="1600" b="1" dirty="0">
                <a:ln>
                  <a:noFill/>
                </a:ln>
                <a:solidFill>
                  <a:srgbClr val="FF0000"/>
                </a:solidFill>
                <a:effectLst>
                  <a:outerShdw blurRad="38100" dist="25400" dir="5400000" algn="ctr">
                    <a:srgbClr val="6E747A">
                      <a:alpha val="43000"/>
                    </a:srgbClr>
                  </a:outerShdw>
                </a:effectLst>
                <a:latin typeface="Arial Narrow" panose="020B0606020202030204" pitchFamily="34" charset="0"/>
                <a:ea typeface="Times New Roman" panose="02020603050405020304" pitchFamily="18" charset="0"/>
                <a:cs typeface="Arial" panose="020B0604020202020204" pitchFamily="34" charset="0"/>
              </a:rPr>
              <a:t>LA MATRICULACIÓN </a:t>
            </a:r>
            <a:r>
              <a:rPr lang="es-ES" sz="1600" b="1" dirty="0">
                <a:solidFill>
                  <a:srgbClr val="FF0000"/>
                </a:solidFill>
                <a:effectLst>
                  <a:outerShdw blurRad="38100" dist="25400" dir="5400000" algn="ctr">
                    <a:srgbClr val="6E747A">
                      <a:alpha val="43000"/>
                    </a:srgbClr>
                  </a:outerShdw>
                </a:effectLst>
                <a:latin typeface="Arial Narrow" panose="020B0606020202030204" pitchFamily="34" charset="0"/>
                <a:ea typeface="Times New Roman" panose="02020603050405020304" pitchFamily="18" charset="0"/>
                <a:cs typeface="Arial" panose="020B0604020202020204" pitchFamily="34" charset="0"/>
              </a:rPr>
              <a:t>EN LOS PLAZOS ESTABLECIDOS</a:t>
            </a:r>
            <a:r>
              <a:rPr lang="es-ES" sz="1600" b="1"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 </a:t>
            </a:r>
            <a:r>
              <a:rPr lang="es-ES" sz="1600" b="1" u="sng" dirty="0">
                <a:ln>
                  <a:noFill/>
                </a:ln>
                <a:solidFill>
                  <a:srgbClr val="FF0000"/>
                </a:solidFill>
                <a:effectLst>
                  <a:outerShdw blurRad="38100" dist="25400" dir="5400000" algn="ctr">
                    <a:srgbClr val="6E747A">
                      <a:alpha val="43000"/>
                    </a:srgbClr>
                  </a:outerShdw>
                </a:effectLst>
                <a:highlight>
                  <a:srgbClr val="FFFF00"/>
                </a:highlight>
                <a:latin typeface="Arial Narrow" panose="020B0606020202030204" pitchFamily="34" charset="0"/>
                <a:ea typeface="Times New Roman" panose="02020603050405020304" pitchFamily="18" charset="0"/>
                <a:cs typeface="Arial" panose="020B0604020202020204" pitchFamily="34" charset="0"/>
              </a:rPr>
              <a:t>ES OBLIGATORIA</a:t>
            </a:r>
            <a:r>
              <a:rPr lang="es-ES" sz="1600" b="1" dirty="0">
                <a:solidFill>
                  <a:srgbClr val="FF0000"/>
                </a:solidFill>
                <a:effectLst>
                  <a:outerShdw blurRad="38100" dist="25400" dir="5400000" algn="ctr">
                    <a:srgbClr val="6E747A">
                      <a:alpha val="43000"/>
                    </a:srgbClr>
                  </a:outerShdw>
                </a:effectLst>
                <a:highlight>
                  <a:srgbClr val="FFFF00"/>
                </a:highlight>
                <a:latin typeface="Arial Narrow" panose="020B0606020202030204" pitchFamily="34" charset="0"/>
                <a:ea typeface="Times New Roman" panose="02020603050405020304" pitchFamily="18" charset="0"/>
                <a:cs typeface="Arial" panose="020B0604020202020204" pitchFamily="34" charset="0"/>
              </a:rPr>
              <a:t> </a:t>
            </a:r>
            <a:r>
              <a:rPr lang="es-ES" sz="1600" b="1" dirty="0">
                <a:solidFill>
                  <a:srgbClr val="FF0000"/>
                </a:solidFill>
                <a:effectLst>
                  <a:outerShdw blurRad="38100" dist="25400" dir="5400000" algn="ctr">
                    <a:srgbClr val="6E747A">
                      <a:alpha val="43000"/>
                    </a:srgbClr>
                  </a:outerShdw>
                </a:effectLst>
                <a:latin typeface="Arial Narrow" panose="020B0606020202030204" pitchFamily="34" charset="0"/>
                <a:ea typeface="Times New Roman" panose="02020603050405020304" pitchFamily="18" charset="0"/>
                <a:cs typeface="Arial" panose="020B0604020202020204" pitchFamily="34" charset="0"/>
              </a:rPr>
              <a:t>SIN EXCEPCIÓN.</a:t>
            </a:r>
            <a:endParaRPr lang="es-ES" sz="1600" dirty="0">
              <a:effectLst/>
              <a:latin typeface="Times New Roman" panose="02020603050405020304" pitchFamily="18" charset="0"/>
              <a:ea typeface="Times New Roman" panose="02020603050405020304" pitchFamily="18" charset="0"/>
            </a:endParaRPr>
          </a:p>
          <a:p>
            <a:pPr algn="ctr">
              <a:spcAft>
                <a:spcPts val="0"/>
              </a:spcAft>
              <a:tabLst>
                <a:tab pos="-3690620" algn="l"/>
              </a:tabLst>
            </a:pPr>
            <a:r>
              <a:rPr lang="es-ES" sz="1600" b="1" dirty="0">
                <a:ln>
                  <a:noFill/>
                </a:ln>
                <a:solidFill>
                  <a:srgbClr val="FF0000"/>
                </a:solidFill>
                <a:effectLst>
                  <a:outerShdw blurRad="38100" dist="25400" dir="5400000" algn="ctr">
                    <a:srgbClr val="6E747A">
                      <a:alpha val="43000"/>
                    </a:srgbClr>
                  </a:outerShdw>
                </a:effectLst>
                <a:latin typeface="Arial Narrow" panose="020B0606020202030204" pitchFamily="34" charset="0"/>
                <a:ea typeface="Times New Roman" panose="02020603050405020304" pitchFamily="18" charset="0"/>
                <a:cs typeface="Arial" panose="020B0604020202020204" pitchFamily="34" charset="0"/>
              </a:rPr>
              <a:t> </a:t>
            </a:r>
            <a:endParaRPr lang="es-ES" sz="1600" dirty="0">
              <a:effectLst/>
              <a:latin typeface="Times New Roman" panose="02020603050405020304" pitchFamily="18" charset="0"/>
              <a:ea typeface="Times New Roman" panose="02020603050405020304" pitchFamily="18" charset="0"/>
            </a:endParaRPr>
          </a:p>
          <a:p>
            <a:pPr algn="ctr">
              <a:spcAft>
                <a:spcPts val="0"/>
              </a:spcAft>
              <a:tabLst>
                <a:tab pos="-3690620" algn="l"/>
              </a:tabLst>
            </a:pPr>
            <a:r>
              <a:rPr lang="es-ES" sz="1600" b="1" dirty="0">
                <a:ln>
                  <a:noFill/>
                </a:ln>
                <a:solidFill>
                  <a:srgbClr val="FF0000"/>
                </a:solidFill>
                <a:effectLst>
                  <a:outerShdw blurRad="38100" dist="25400" dir="5400000" algn="ctr">
                    <a:srgbClr val="6E747A">
                      <a:alpha val="43000"/>
                    </a:srgbClr>
                  </a:outerShdw>
                </a:effectLst>
                <a:latin typeface="Arial Narrow" panose="020B0606020202030204" pitchFamily="34" charset="0"/>
                <a:ea typeface="Times New Roman" panose="02020603050405020304" pitchFamily="18" charset="0"/>
                <a:cs typeface="Arial" panose="020B0604020202020204" pitchFamily="34" charset="0"/>
              </a:rPr>
              <a:t>EL ALUMNO/A QUE NO SE MATRICULE EN ESTOS PLAZOS, </a:t>
            </a:r>
            <a:r>
              <a:rPr lang="es-ES" sz="1600" b="1" u="sng" dirty="0">
                <a:ln>
                  <a:noFill/>
                </a:ln>
                <a:solidFill>
                  <a:srgbClr val="FF0000"/>
                </a:solidFill>
                <a:effectLst>
                  <a:outerShdw blurRad="38100" dist="25400" dir="5400000" algn="ctr">
                    <a:srgbClr val="6E747A">
                      <a:alpha val="43000"/>
                    </a:srgbClr>
                  </a:outerShdw>
                </a:effectLst>
                <a:latin typeface="Arial Narrow" panose="020B0606020202030204" pitchFamily="34" charset="0"/>
                <a:ea typeface="Times New Roman" panose="02020603050405020304" pitchFamily="18" charset="0"/>
                <a:cs typeface="Arial" panose="020B0604020202020204" pitchFamily="34" charset="0"/>
              </a:rPr>
              <a:t>PERDERÁ LA PLAZA ADJUDICADA,</a:t>
            </a:r>
            <a:r>
              <a:rPr lang="es-ES" sz="1600" b="1" dirty="0">
                <a:ln>
                  <a:noFill/>
                </a:ln>
                <a:solidFill>
                  <a:srgbClr val="FF0000"/>
                </a:solidFill>
                <a:effectLst>
                  <a:outerShdw blurRad="38100" dist="25400" dir="5400000" algn="ctr">
                    <a:srgbClr val="6E747A">
                      <a:alpha val="43000"/>
                    </a:srgbClr>
                  </a:outerShdw>
                </a:effectLst>
                <a:latin typeface="Arial Narrow" panose="020B0606020202030204" pitchFamily="34" charset="0"/>
                <a:ea typeface="Times New Roman" panose="02020603050405020304" pitchFamily="18" charset="0"/>
                <a:cs typeface="Arial" panose="020B0604020202020204" pitchFamily="34" charset="0"/>
              </a:rPr>
              <a:t> OFERTÁNDOSE COMO VACANTE RESULTANTE O A SOLICITANTES DE PLAZO EXTRAORDINARIO.</a:t>
            </a:r>
            <a:endParaRPr lang="es-ES" sz="1600" dirty="0">
              <a:effectLst/>
              <a:latin typeface="Times New Roman" panose="02020603050405020304" pitchFamily="18" charset="0"/>
              <a:ea typeface="Times New Roman" panose="02020603050405020304" pitchFamily="18" charset="0"/>
            </a:endParaRPr>
          </a:p>
          <a:p>
            <a:pPr algn="ctr">
              <a:spcAft>
                <a:spcPts val="0"/>
              </a:spcAft>
            </a:pPr>
            <a:endParaRPr lang="es-ES" sz="1800" dirty="0"/>
          </a:p>
          <a:p>
            <a:pPr algn="ctr">
              <a:spcAft>
                <a:spcPts val="0"/>
              </a:spcAft>
            </a:pPr>
            <a:r>
              <a:rPr lang="es-ES" sz="1800" b="1" dirty="0">
                <a:solidFill>
                  <a:srgbClr val="FF0000"/>
                </a:solidFill>
              </a:rPr>
              <a:t>La PRE-MATRÍCULA </a:t>
            </a:r>
            <a:r>
              <a:rPr lang="es-ES" sz="1800" b="1" dirty="0">
                <a:solidFill>
                  <a:srgbClr val="49A5A7"/>
                </a:solidFill>
              </a:rPr>
              <a:t>o recogida de información de elección de materias que se realiza en los centros hacia finales de mayo/junio, </a:t>
            </a:r>
          </a:p>
          <a:p>
            <a:pPr algn="ctr">
              <a:spcAft>
                <a:spcPts val="0"/>
              </a:spcAft>
            </a:pPr>
            <a:r>
              <a:rPr lang="es-ES" sz="1800" b="1" u="sng" dirty="0">
                <a:solidFill>
                  <a:srgbClr val="FF0000"/>
                </a:solidFill>
              </a:rPr>
              <a:t>NO ES UNA MATRÍCULA OFICIAL.  </a:t>
            </a:r>
          </a:p>
          <a:p>
            <a:pPr algn="ctr">
              <a:spcAft>
                <a:spcPts val="0"/>
              </a:spcAft>
            </a:pPr>
            <a:r>
              <a:rPr lang="es-ES" sz="2600" dirty="0">
                <a:effectLst/>
                <a:latin typeface="Times New Roman" panose="02020603050405020304" pitchFamily="18" charset="0"/>
                <a:ea typeface="Times New Roman" panose="02020603050405020304" pitchFamily="18" charset="0"/>
              </a:rPr>
              <a:t> </a:t>
            </a:r>
            <a:endParaRPr lang="es-ES" sz="1200" dirty="0">
              <a:effectLst/>
              <a:latin typeface="Times New Roman" panose="02020603050405020304" pitchFamily="18" charset="0"/>
              <a:ea typeface="Times New Roman" panose="02020603050405020304" pitchFamily="18" charset="0"/>
            </a:endParaRPr>
          </a:p>
        </p:txBody>
      </p:sp>
      <p:sp>
        <p:nvSpPr>
          <p:cNvPr id="2" name="Rectángulo 1"/>
          <p:cNvSpPr/>
          <p:nvPr/>
        </p:nvSpPr>
        <p:spPr>
          <a:xfrm>
            <a:off x="179512" y="1691828"/>
            <a:ext cx="8812038" cy="1000274"/>
          </a:xfrm>
          <a:prstGeom prst="rect">
            <a:avLst/>
          </a:prstGeom>
        </p:spPr>
        <p:txBody>
          <a:bodyPr wrap="square">
            <a:spAutoFit/>
          </a:bodyPr>
          <a:lstStyle/>
          <a:p>
            <a:pPr lvl="0" algn="just">
              <a:spcAft>
                <a:spcPts val="0"/>
              </a:spcAft>
            </a:pPr>
            <a:r>
              <a:rPr lang="es-ES" sz="1600" dirty="0">
                <a:solidFill>
                  <a:srgbClr val="FF0000"/>
                </a:solidFill>
                <a:ea typeface="Calibri" panose="020F0502020204030204" pitchFamily="34" charset="0"/>
              </a:rPr>
              <a:t>Todo el alumnado que haya obtenido un puesto escolar en el presente proceso de admisión</a:t>
            </a:r>
            <a:r>
              <a:rPr lang="es-ES" sz="1600" b="1" dirty="0">
                <a:solidFill>
                  <a:srgbClr val="FF0000"/>
                </a:solidFill>
                <a:ea typeface="Calibri" panose="020F0502020204030204" pitchFamily="34" charset="0"/>
              </a:rPr>
              <a:t>, deberá formalizar la matrícula </a:t>
            </a:r>
            <a:r>
              <a:rPr lang="es-ES" sz="1600" b="1" u="sng" dirty="0">
                <a:solidFill>
                  <a:srgbClr val="FF0000"/>
                </a:solidFill>
                <a:ea typeface="Calibri" panose="020F0502020204030204" pitchFamily="34" charset="0"/>
              </a:rPr>
              <a:t>en el centro en el que haya sido asignado o a través de la plataforma </a:t>
            </a:r>
            <a:r>
              <a:rPr lang="es-ES" sz="1600" b="1" u="sng" dirty="0" err="1">
                <a:solidFill>
                  <a:srgbClr val="FF0000"/>
                </a:solidFill>
                <a:ea typeface="Calibri" panose="020F0502020204030204" pitchFamily="34" charset="0"/>
              </a:rPr>
              <a:t>EducamosCLM</a:t>
            </a:r>
            <a:r>
              <a:rPr lang="es-ES" sz="1600" b="1" dirty="0">
                <a:solidFill>
                  <a:srgbClr val="FF0000"/>
                </a:solidFill>
                <a:ea typeface="Calibri" panose="020F0502020204030204" pitchFamily="34" charset="0"/>
              </a:rPr>
              <a:t>  </a:t>
            </a:r>
            <a:r>
              <a:rPr lang="es-ES" sz="1100" dirty="0">
                <a:solidFill>
                  <a:srgbClr val="FF0000"/>
                </a:solidFill>
                <a:ea typeface="Calibri" panose="020F0502020204030204" pitchFamily="34" charset="0"/>
              </a:rPr>
              <a:t> </a:t>
            </a:r>
            <a:endParaRPr lang="es-ES" sz="1600" dirty="0">
              <a:solidFill>
                <a:srgbClr val="FF0000"/>
              </a:solidFill>
              <a:ea typeface="Calibri" panose="020F0502020204030204" pitchFamily="34" charset="0"/>
            </a:endParaRPr>
          </a:p>
          <a:p>
            <a:pPr algn="just">
              <a:spcAft>
                <a:spcPts val="0"/>
              </a:spcAft>
            </a:pPr>
            <a:r>
              <a:rPr lang="es-ES" sz="1100" dirty="0">
                <a:solidFill>
                  <a:srgbClr val="000000"/>
                </a:solidFill>
                <a:ea typeface="Calibri" panose="020F0502020204030204" pitchFamily="34" charset="0"/>
              </a:rPr>
              <a:t> </a:t>
            </a:r>
            <a:endParaRPr lang="es-ES" sz="1200" dirty="0">
              <a:solidFill>
                <a:srgbClr val="000000"/>
              </a:solidFill>
              <a:ea typeface="Calibri" panose="020F0502020204030204" pitchFamily="34" charset="0"/>
            </a:endParaRPr>
          </a:p>
        </p:txBody>
      </p:sp>
      <p:sp>
        <p:nvSpPr>
          <p:cNvPr id="3" name="Rectángulo 2"/>
          <p:cNvSpPr/>
          <p:nvPr/>
        </p:nvSpPr>
        <p:spPr>
          <a:xfrm>
            <a:off x="1691680" y="404664"/>
            <a:ext cx="6120679" cy="646331"/>
          </a:xfrm>
          <a:prstGeom prst="rect">
            <a:avLst/>
          </a:prstGeom>
          <a:noFill/>
        </p:spPr>
        <p:txBody>
          <a:bodyPr wrap="square">
            <a:spAutoFit/>
          </a:bodyPr>
          <a:lstStyle/>
          <a:p>
            <a:r>
              <a:rPr lang="es-ES" altLang="es-ES" sz="3600" b="1" dirty="0"/>
              <a:t>ASIGNACIÓN DEFINITIVA</a:t>
            </a:r>
            <a:endParaRPr lang="es-ES" sz="3600" dirty="0"/>
          </a:p>
        </p:txBody>
      </p:sp>
      <p:pic>
        <p:nvPicPr>
          <p:cNvPr id="7" name="Imagen 6">
            <a:extLst>
              <a:ext uri="{FF2B5EF4-FFF2-40B4-BE49-F238E27FC236}">
                <a16:creationId xmlns:a16="http://schemas.microsoft.com/office/drawing/2014/main" id="{A4A91280-4E40-4F7C-B6BB-E6D23358194F}"/>
              </a:ext>
            </a:extLst>
          </p:cNvPr>
          <p:cNvPicPr>
            <a:picLocks noChangeAspect="1"/>
          </p:cNvPicPr>
          <p:nvPr/>
        </p:nvPicPr>
        <p:blipFill>
          <a:blip r:embed="rId3"/>
          <a:stretch>
            <a:fillRect/>
          </a:stretch>
        </p:blipFill>
        <p:spPr>
          <a:xfrm>
            <a:off x="179512" y="144526"/>
            <a:ext cx="671654" cy="940350"/>
          </a:xfrm>
          <a:prstGeom prst="rect">
            <a:avLst/>
          </a:prstGeom>
        </p:spPr>
      </p:pic>
      <p:sp>
        <p:nvSpPr>
          <p:cNvPr id="4" name="Rectángulo 3">
            <a:extLst>
              <a:ext uri="{FF2B5EF4-FFF2-40B4-BE49-F238E27FC236}">
                <a16:creationId xmlns:a16="http://schemas.microsoft.com/office/drawing/2014/main" id="{E3E7F24A-1162-4401-AAF8-374C348E43C7}"/>
              </a:ext>
            </a:extLst>
          </p:cNvPr>
          <p:cNvSpPr/>
          <p:nvPr/>
        </p:nvSpPr>
        <p:spPr>
          <a:xfrm>
            <a:off x="2285998" y="1050995"/>
            <a:ext cx="4572001" cy="584775"/>
          </a:xfrm>
          <a:prstGeom prst="rect">
            <a:avLst/>
          </a:prstGeom>
          <a:solidFill>
            <a:srgbClr val="FFC000"/>
          </a:solidFill>
        </p:spPr>
        <p:txBody>
          <a:bodyPr>
            <a:spAutoFit/>
          </a:bodyPr>
          <a:lstStyle/>
          <a:p>
            <a:pPr lvl="0" algn="ctr" defTabSz="914400" eaLnBrk="0" fontAlgn="base" hangingPunct="0">
              <a:spcBef>
                <a:spcPct val="0"/>
              </a:spcBef>
              <a:spcAft>
                <a:spcPct val="0"/>
              </a:spcAft>
              <a:defRPr/>
            </a:pPr>
            <a:r>
              <a:rPr lang="es-ES" sz="3200" b="1" dirty="0">
                <a:solidFill>
                  <a:srgbClr val="7030A0"/>
                </a:solidFill>
                <a:latin typeface="Arial" panose="020B0604020202020204" pitchFamily="34" charset="0"/>
              </a:rPr>
              <a:t>2 de julio  </a:t>
            </a:r>
          </a:p>
        </p:txBody>
      </p:sp>
      <p:sp>
        <p:nvSpPr>
          <p:cNvPr id="5" name="Rectángulo 4">
            <a:extLst>
              <a:ext uri="{FF2B5EF4-FFF2-40B4-BE49-F238E27FC236}">
                <a16:creationId xmlns:a16="http://schemas.microsoft.com/office/drawing/2014/main" id="{E070EB8E-8CBA-4548-97B6-AA32B6E03BF4}"/>
              </a:ext>
            </a:extLst>
          </p:cNvPr>
          <p:cNvSpPr/>
          <p:nvPr/>
        </p:nvSpPr>
        <p:spPr>
          <a:xfrm>
            <a:off x="2555776" y="2564904"/>
            <a:ext cx="4104456" cy="646331"/>
          </a:xfrm>
          <a:prstGeom prst="rect">
            <a:avLst/>
          </a:prstGeom>
        </p:spPr>
        <p:txBody>
          <a:bodyPr wrap="square">
            <a:spAutoFit/>
          </a:bodyPr>
          <a:lstStyle/>
          <a:p>
            <a:r>
              <a:rPr lang="es-ES" altLang="es-ES" sz="3600" b="1" dirty="0"/>
              <a:t>MATRICULACIÓN</a:t>
            </a:r>
            <a:endParaRPr lang="es-ES" sz="3600" dirty="0"/>
          </a:p>
        </p:txBody>
      </p:sp>
      <p:sp>
        <p:nvSpPr>
          <p:cNvPr id="8" name="Rectángulo 7">
            <a:extLst>
              <a:ext uri="{FF2B5EF4-FFF2-40B4-BE49-F238E27FC236}">
                <a16:creationId xmlns:a16="http://schemas.microsoft.com/office/drawing/2014/main" id="{7E05DECF-6FB3-4C52-93BA-2AA06C8BFE32}"/>
              </a:ext>
            </a:extLst>
          </p:cNvPr>
          <p:cNvSpPr/>
          <p:nvPr/>
        </p:nvSpPr>
        <p:spPr>
          <a:xfrm>
            <a:off x="851166" y="3244334"/>
            <a:ext cx="7177218" cy="584775"/>
          </a:xfrm>
          <a:prstGeom prst="rect">
            <a:avLst/>
          </a:prstGeom>
          <a:solidFill>
            <a:srgbClr val="FFC000"/>
          </a:solidFill>
        </p:spPr>
        <p:txBody>
          <a:bodyPr wrap="square">
            <a:spAutoFit/>
          </a:bodyPr>
          <a:lstStyle/>
          <a:p>
            <a:pPr lvl="0" algn="ctr" defTabSz="914400" eaLnBrk="0" fontAlgn="base" hangingPunct="0">
              <a:spcBef>
                <a:spcPct val="0"/>
              </a:spcBef>
              <a:spcAft>
                <a:spcPct val="0"/>
              </a:spcAft>
              <a:defRPr/>
            </a:pPr>
            <a:r>
              <a:rPr lang="es-ES" sz="3200" b="1" dirty="0">
                <a:solidFill>
                  <a:srgbClr val="7030A0"/>
                </a:solidFill>
                <a:latin typeface="Arial" panose="020B0604020202020204" pitchFamily="34" charset="0"/>
              </a:rPr>
              <a:t>Del 3 de julio al 9 de julio</a:t>
            </a:r>
          </a:p>
        </p:txBody>
      </p:sp>
    </p:spTree>
    <p:extLst>
      <p:ext uri="{BB962C8B-B14F-4D97-AF65-F5344CB8AC3E}">
        <p14:creationId xmlns:p14="http://schemas.microsoft.com/office/powerpoint/2010/main" val="1811075874"/>
      </p:ext>
    </p:extLst>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quina doblada 8"/>
          <p:cNvSpPr>
            <a:spLocks noChangeArrowheads="1"/>
          </p:cNvSpPr>
          <p:nvPr/>
        </p:nvSpPr>
        <p:spPr bwMode="auto">
          <a:xfrm>
            <a:off x="229687" y="3429000"/>
            <a:ext cx="8684626" cy="1799040"/>
          </a:xfrm>
          <a:prstGeom prst="foldedCorner">
            <a:avLst>
              <a:gd name="adj" fmla="val 12500"/>
            </a:avLst>
          </a:prstGeom>
          <a:solidFill>
            <a:srgbClr val="E7E6E6"/>
          </a:solidFill>
          <a:ln w="31750">
            <a:solidFill>
              <a:sysClr val="window" lastClr="FFFFFF">
                <a:lumMod val="75000"/>
              </a:sysClr>
            </a:solidFill>
            <a:round/>
            <a:headEnd/>
            <a:tailEnd/>
          </a:ln>
          <a:effectLst/>
          <a:extLst/>
        </p:spPr>
        <p:txBody>
          <a:bodyPr rot="0" vert="horz" wrap="square" lIns="91440" tIns="45720" rIns="91440" bIns="45720" anchor="t" anchorCtr="0" upright="1">
            <a:noAutofit/>
          </a:bodyPr>
          <a:lstStyle/>
          <a:p>
            <a:pPr algn="ctr">
              <a:spcAft>
                <a:spcPts val="0"/>
              </a:spcAft>
              <a:tabLst>
                <a:tab pos="-3690620" algn="l"/>
              </a:tabLst>
            </a:pPr>
            <a:r>
              <a:rPr lang="es-ES" sz="2400" b="1" dirty="0">
                <a:ln w="6604" cap="flat" cmpd="sng" algn="ctr">
                  <a:solidFill>
                    <a:srgbClr val="ED7D31"/>
                  </a:solidFill>
                  <a:prstDash val="solid"/>
                  <a:round/>
                </a:ln>
                <a:solidFill>
                  <a:srgbClr val="FF0000"/>
                </a:solidFill>
                <a:effectLst>
                  <a:outerShdw dist="38100" dir="2700000" algn="tl">
                    <a:schemeClr val="accent2"/>
                  </a:outerShdw>
                </a:effectLst>
                <a:latin typeface="Arial Narrow" panose="020B0606020202030204" pitchFamily="34" charset="0"/>
                <a:ea typeface="Times New Roman" panose="02020603050405020304" pitchFamily="18" charset="0"/>
                <a:cs typeface="Arial" panose="020B0604020202020204" pitchFamily="34" charset="0"/>
              </a:rPr>
              <a:t>¡MUY IMPORTANTE! </a:t>
            </a:r>
            <a:endParaRPr lang="es-ES" sz="2400" dirty="0">
              <a:effectLst/>
              <a:latin typeface="Times New Roman" panose="02020603050405020304" pitchFamily="18" charset="0"/>
              <a:ea typeface="Times New Roman" panose="02020603050405020304" pitchFamily="18" charset="0"/>
            </a:endParaRPr>
          </a:p>
          <a:p>
            <a:pPr algn="ctr">
              <a:spcAft>
                <a:spcPts val="0"/>
              </a:spcAft>
              <a:tabLst>
                <a:tab pos="-3690620" algn="l"/>
              </a:tabLst>
            </a:pPr>
            <a:r>
              <a:rPr lang="es-ES" sz="1800" b="1" dirty="0">
                <a:ln w="6604" cap="flat" cmpd="sng" algn="ctr">
                  <a:solidFill>
                    <a:srgbClr val="ED7D31"/>
                  </a:solidFill>
                  <a:prstDash val="solid"/>
                  <a:round/>
                </a:ln>
                <a:noFill/>
                <a:effectLst>
                  <a:outerShdw dist="38100" dir="2700000" algn="tl">
                    <a:schemeClr val="accent2"/>
                  </a:outerShdw>
                </a:effectLst>
                <a:latin typeface="Arial Narrow" panose="020B0606020202030204" pitchFamily="34" charset="0"/>
                <a:ea typeface="Times New Roman" panose="02020603050405020304" pitchFamily="18" charset="0"/>
                <a:cs typeface="Arial" panose="020B0604020202020204" pitchFamily="34" charset="0"/>
              </a:rPr>
              <a:t> </a:t>
            </a:r>
            <a:endParaRPr lang="es-ES" sz="1800" dirty="0">
              <a:effectLst/>
              <a:latin typeface="Times New Roman" panose="02020603050405020304" pitchFamily="18" charset="0"/>
              <a:ea typeface="Times New Roman" panose="02020603050405020304" pitchFamily="18" charset="0"/>
            </a:endParaRPr>
          </a:p>
          <a:p>
            <a:pPr algn="ctr">
              <a:spcAft>
                <a:spcPts val="0"/>
              </a:spcAft>
              <a:tabLst>
                <a:tab pos="-3690620" algn="l"/>
              </a:tabLst>
            </a:pPr>
            <a:r>
              <a:rPr lang="es-ES" sz="1600" b="1" dirty="0">
                <a:ln>
                  <a:noFill/>
                </a:ln>
                <a:solidFill>
                  <a:srgbClr val="FF0000"/>
                </a:solidFill>
                <a:effectLst>
                  <a:outerShdw blurRad="38100" dist="25400" dir="5400000" algn="ctr">
                    <a:srgbClr val="6E747A">
                      <a:alpha val="43000"/>
                    </a:srgbClr>
                  </a:outerShdw>
                </a:effectLst>
                <a:latin typeface="Arial Narrow" panose="020B0606020202030204" pitchFamily="34" charset="0"/>
                <a:ea typeface="Times New Roman" panose="02020603050405020304" pitchFamily="18" charset="0"/>
                <a:cs typeface="Arial" panose="020B0604020202020204" pitchFamily="34" charset="0"/>
              </a:rPr>
              <a:t>LA MATRICULACIÓN </a:t>
            </a:r>
            <a:r>
              <a:rPr lang="es-ES" sz="1600" b="1" dirty="0">
                <a:solidFill>
                  <a:srgbClr val="FF0000"/>
                </a:solidFill>
                <a:effectLst>
                  <a:outerShdw blurRad="38100" dist="25400" dir="5400000" algn="ctr">
                    <a:srgbClr val="6E747A">
                      <a:alpha val="43000"/>
                    </a:srgbClr>
                  </a:outerShdw>
                </a:effectLst>
                <a:latin typeface="Arial Narrow" panose="020B0606020202030204" pitchFamily="34" charset="0"/>
                <a:ea typeface="Times New Roman" panose="02020603050405020304" pitchFamily="18" charset="0"/>
                <a:cs typeface="Arial" panose="020B0604020202020204" pitchFamily="34" charset="0"/>
              </a:rPr>
              <a:t>EN LOS PLAZOS ESTABLECIDOS</a:t>
            </a:r>
            <a:r>
              <a:rPr lang="es-ES" sz="1600" b="1"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 </a:t>
            </a:r>
            <a:r>
              <a:rPr lang="es-ES" sz="1600" b="1" u="sng" dirty="0">
                <a:ln>
                  <a:noFill/>
                </a:ln>
                <a:solidFill>
                  <a:srgbClr val="FF0000"/>
                </a:solidFill>
                <a:effectLst>
                  <a:outerShdw blurRad="38100" dist="25400" dir="5400000" algn="ctr">
                    <a:srgbClr val="6E747A">
                      <a:alpha val="43000"/>
                    </a:srgbClr>
                  </a:outerShdw>
                </a:effectLst>
                <a:highlight>
                  <a:srgbClr val="FFFF00"/>
                </a:highlight>
                <a:latin typeface="Arial Narrow" panose="020B0606020202030204" pitchFamily="34" charset="0"/>
                <a:ea typeface="Times New Roman" panose="02020603050405020304" pitchFamily="18" charset="0"/>
                <a:cs typeface="Arial" panose="020B0604020202020204" pitchFamily="34" charset="0"/>
              </a:rPr>
              <a:t>ES OBLIGATORIA</a:t>
            </a:r>
            <a:r>
              <a:rPr lang="es-ES" sz="1600" b="1" dirty="0">
                <a:solidFill>
                  <a:srgbClr val="FF0000"/>
                </a:solidFill>
                <a:effectLst>
                  <a:outerShdw blurRad="38100" dist="25400" dir="5400000" algn="ctr">
                    <a:srgbClr val="6E747A">
                      <a:alpha val="43000"/>
                    </a:srgbClr>
                  </a:outerShdw>
                </a:effectLst>
                <a:highlight>
                  <a:srgbClr val="FFFF00"/>
                </a:highlight>
                <a:latin typeface="Arial Narrow" panose="020B0606020202030204" pitchFamily="34" charset="0"/>
                <a:ea typeface="Times New Roman" panose="02020603050405020304" pitchFamily="18" charset="0"/>
                <a:cs typeface="Arial" panose="020B0604020202020204" pitchFamily="34" charset="0"/>
              </a:rPr>
              <a:t> </a:t>
            </a:r>
            <a:r>
              <a:rPr lang="es-ES" sz="1600" b="1" dirty="0">
                <a:solidFill>
                  <a:srgbClr val="FF0000"/>
                </a:solidFill>
                <a:effectLst>
                  <a:outerShdw blurRad="38100" dist="25400" dir="5400000" algn="ctr">
                    <a:srgbClr val="6E747A">
                      <a:alpha val="43000"/>
                    </a:srgbClr>
                  </a:outerShdw>
                </a:effectLst>
                <a:latin typeface="Arial Narrow" panose="020B0606020202030204" pitchFamily="34" charset="0"/>
                <a:ea typeface="Times New Roman" panose="02020603050405020304" pitchFamily="18" charset="0"/>
                <a:cs typeface="Arial" panose="020B0604020202020204" pitchFamily="34" charset="0"/>
              </a:rPr>
              <a:t>SIN EXCEPCIÓN.</a:t>
            </a:r>
            <a:endParaRPr lang="es-ES" sz="1600" dirty="0">
              <a:effectLst/>
              <a:latin typeface="Times New Roman" panose="02020603050405020304" pitchFamily="18" charset="0"/>
              <a:ea typeface="Times New Roman" panose="02020603050405020304" pitchFamily="18" charset="0"/>
            </a:endParaRPr>
          </a:p>
          <a:p>
            <a:pPr algn="ctr">
              <a:spcAft>
                <a:spcPts val="0"/>
              </a:spcAft>
              <a:tabLst>
                <a:tab pos="-3690620" algn="l"/>
              </a:tabLst>
            </a:pPr>
            <a:r>
              <a:rPr lang="es-ES" sz="1600" b="1" dirty="0">
                <a:ln>
                  <a:noFill/>
                </a:ln>
                <a:solidFill>
                  <a:srgbClr val="FF0000"/>
                </a:solidFill>
                <a:effectLst>
                  <a:outerShdw blurRad="38100" dist="25400" dir="5400000" algn="ctr">
                    <a:srgbClr val="6E747A">
                      <a:alpha val="43000"/>
                    </a:srgbClr>
                  </a:outerShdw>
                </a:effectLst>
                <a:latin typeface="Arial Narrow" panose="020B0606020202030204" pitchFamily="34" charset="0"/>
                <a:ea typeface="Times New Roman" panose="02020603050405020304" pitchFamily="18" charset="0"/>
                <a:cs typeface="Arial" panose="020B0604020202020204" pitchFamily="34" charset="0"/>
              </a:rPr>
              <a:t> </a:t>
            </a:r>
            <a:endParaRPr lang="es-ES" sz="1600" dirty="0">
              <a:effectLst/>
              <a:latin typeface="Times New Roman" panose="02020603050405020304" pitchFamily="18" charset="0"/>
              <a:ea typeface="Times New Roman" panose="02020603050405020304" pitchFamily="18" charset="0"/>
            </a:endParaRPr>
          </a:p>
          <a:p>
            <a:pPr algn="ctr">
              <a:spcAft>
                <a:spcPts val="0"/>
              </a:spcAft>
              <a:tabLst>
                <a:tab pos="-3690620" algn="l"/>
              </a:tabLst>
            </a:pPr>
            <a:r>
              <a:rPr lang="es-ES" sz="1600" b="1" dirty="0">
                <a:ln>
                  <a:noFill/>
                </a:ln>
                <a:solidFill>
                  <a:srgbClr val="FF0000"/>
                </a:solidFill>
                <a:effectLst>
                  <a:outerShdw blurRad="38100" dist="25400" dir="5400000" algn="ctr">
                    <a:srgbClr val="6E747A">
                      <a:alpha val="43000"/>
                    </a:srgbClr>
                  </a:outerShdw>
                </a:effectLst>
                <a:latin typeface="Arial Narrow" panose="020B0606020202030204" pitchFamily="34" charset="0"/>
                <a:ea typeface="Times New Roman" panose="02020603050405020304" pitchFamily="18" charset="0"/>
                <a:cs typeface="Arial" panose="020B0604020202020204" pitchFamily="34" charset="0"/>
              </a:rPr>
              <a:t>EL ALUMNO/A QUE NO SE MATRICULE EN ESTOS PLAZOS, </a:t>
            </a:r>
            <a:r>
              <a:rPr lang="es-ES" sz="1600" b="1" u="sng" dirty="0">
                <a:ln>
                  <a:noFill/>
                </a:ln>
                <a:solidFill>
                  <a:srgbClr val="FF0000"/>
                </a:solidFill>
                <a:effectLst>
                  <a:outerShdw blurRad="38100" dist="25400" dir="5400000" algn="ctr">
                    <a:srgbClr val="6E747A">
                      <a:alpha val="43000"/>
                    </a:srgbClr>
                  </a:outerShdw>
                </a:effectLst>
                <a:latin typeface="Arial Narrow" panose="020B0606020202030204" pitchFamily="34" charset="0"/>
                <a:ea typeface="Times New Roman" panose="02020603050405020304" pitchFamily="18" charset="0"/>
                <a:cs typeface="Arial" panose="020B0604020202020204" pitchFamily="34" charset="0"/>
              </a:rPr>
              <a:t>PERDERÁ LA PLAZA ADJUDICADA,</a:t>
            </a:r>
            <a:r>
              <a:rPr lang="es-ES" sz="1600" b="1" dirty="0">
                <a:ln>
                  <a:noFill/>
                </a:ln>
                <a:solidFill>
                  <a:srgbClr val="FF0000"/>
                </a:solidFill>
                <a:effectLst>
                  <a:outerShdw blurRad="38100" dist="25400" dir="5400000" algn="ctr">
                    <a:srgbClr val="6E747A">
                      <a:alpha val="43000"/>
                    </a:srgbClr>
                  </a:outerShdw>
                </a:effectLst>
                <a:latin typeface="Arial Narrow" panose="020B0606020202030204" pitchFamily="34" charset="0"/>
                <a:ea typeface="Times New Roman" panose="02020603050405020304" pitchFamily="18" charset="0"/>
                <a:cs typeface="Arial" panose="020B0604020202020204" pitchFamily="34" charset="0"/>
              </a:rPr>
              <a:t> OFERTÁNDOSE COMO VACANTE RESULTANTE O A SOLICITANTES DE PLAZO EXTRAORDINARIO.</a:t>
            </a:r>
            <a:endParaRPr lang="es-ES" sz="1600" dirty="0">
              <a:effectLst/>
              <a:latin typeface="Times New Roman" panose="02020603050405020304" pitchFamily="18" charset="0"/>
              <a:ea typeface="Times New Roman" panose="02020603050405020304" pitchFamily="18" charset="0"/>
            </a:endParaRPr>
          </a:p>
          <a:p>
            <a:pPr algn="ctr">
              <a:spcAft>
                <a:spcPts val="0"/>
              </a:spcAft>
            </a:pPr>
            <a:endParaRPr lang="es-ES" sz="1800" dirty="0"/>
          </a:p>
          <a:p>
            <a:pPr algn="ctr">
              <a:spcAft>
                <a:spcPts val="0"/>
              </a:spcAft>
            </a:pPr>
            <a:r>
              <a:rPr lang="es-ES" sz="1800" b="1" dirty="0">
                <a:solidFill>
                  <a:srgbClr val="FF0000"/>
                </a:solidFill>
              </a:rPr>
              <a:t>La PRE-MATRÍCULA </a:t>
            </a:r>
            <a:r>
              <a:rPr lang="es-ES" sz="1800" b="1" dirty="0">
                <a:solidFill>
                  <a:srgbClr val="49A5A7"/>
                </a:solidFill>
              </a:rPr>
              <a:t>o recogida de información de elección de materias que se realiza en los centros hacia finales de mayo/junio, </a:t>
            </a:r>
          </a:p>
          <a:p>
            <a:pPr algn="ctr">
              <a:spcAft>
                <a:spcPts val="0"/>
              </a:spcAft>
            </a:pPr>
            <a:r>
              <a:rPr lang="es-ES" sz="1800" b="1" u="sng" dirty="0">
                <a:solidFill>
                  <a:srgbClr val="FF0000"/>
                </a:solidFill>
              </a:rPr>
              <a:t>NO ES UNA MATRÍCULA OFICIAL.  </a:t>
            </a:r>
          </a:p>
          <a:p>
            <a:pPr algn="ctr">
              <a:spcAft>
                <a:spcPts val="0"/>
              </a:spcAft>
            </a:pPr>
            <a:r>
              <a:rPr lang="es-ES" sz="2600" dirty="0">
                <a:effectLst/>
                <a:latin typeface="Times New Roman" panose="02020603050405020304" pitchFamily="18" charset="0"/>
                <a:ea typeface="Times New Roman" panose="02020603050405020304" pitchFamily="18" charset="0"/>
              </a:rPr>
              <a:t> </a:t>
            </a:r>
            <a:endParaRPr lang="es-ES" sz="1200" dirty="0">
              <a:effectLst/>
              <a:latin typeface="Times New Roman" panose="02020603050405020304" pitchFamily="18" charset="0"/>
              <a:ea typeface="Times New Roman" panose="02020603050405020304" pitchFamily="18" charset="0"/>
            </a:endParaRPr>
          </a:p>
        </p:txBody>
      </p:sp>
      <p:sp>
        <p:nvSpPr>
          <p:cNvPr id="2" name="Rectángulo 1"/>
          <p:cNvSpPr/>
          <p:nvPr/>
        </p:nvSpPr>
        <p:spPr>
          <a:xfrm>
            <a:off x="207854" y="1139097"/>
            <a:ext cx="8812038" cy="1000274"/>
          </a:xfrm>
          <a:prstGeom prst="rect">
            <a:avLst/>
          </a:prstGeom>
        </p:spPr>
        <p:txBody>
          <a:bodyPr wrap="square">
            <a:spAutoFit/>
          </a:bodyPr>
          <a:lstStyle/>
          <a:p>
            <a:pPr lvl="0" algn="just">
              <a:spcAft>
                <a:spcPts val="0"/>
              </a:spcAft>
            </a:pPr>
            <a:r>
              <a:rPr lang="es-ES" sz="1600" dirty="0">
                <a:solidFill>
                  <a:srgbClr val="49A5A7"/>
                </a:solidFill>
                <a:ea typeface="Calibri" panose="020F0502020204030204" pitchFamily="34" charset="0"/>
              </a:rPr>
              <a:t>Todo el alumnado que haya obtenido un puesto escolar en el presente proceso de admisión</a:t>
            </a:r>
            <a:r>
              <a:rPr lang="es-ES" sz="1600" b="1" dirty="0">
                <a:solidFill>
                  <a:srgbClr val="49A5A7"/>
                </a:solidFill>
                <a:ea typeface="Calibri" panose="020F0502020204030204" pitchFamily="34" charset="0"/>
              </a:rPr>
              <a:t>, deberá formalizar la matrícula </a:t>
            </a:r>
            <a:r>
              <a:rPr lang="es-ES" sz="1600" b="1" u="sng" dirty="0">
                <a:solidFill>
                  <a:srgbClr val="49A5A7"/>
                </a:solidFill>
                <a:ea typeface="Calibri" panose="020F0502020204030204" pitchFamily="34" charset="0"/>
              </a:rPr>
              <a:t>en el centro en el que haya sido asignado o a través de la plataforma </a:t>
            </a:r>
            <a:r>
              <a:rPr lang="es-ES" sz="1600" b="1" u="sng" dirty="0" err="1">
                <a:solidFill>
                  <a:srgbClr val="49A5A7"/>
                </a:solidFill>
                <a:ea typeface="Calibri" panose="020F0502020204030204" pitchFamily="34" charset="0"/>
              </a:rPr>
              <a:t>EducamosCLM</a:t>
            </a:r>
            <a:r>
              <a:rPr lang="es-ES" sz="1600" b="1" dirty="0">
                <a:solidFill>
                  <a:srgbClr val="49A5A7"/>
                </a:solidFill>
                <a:ea typeface="Calibri" panose="020F0502020204030204" pitchFamily="34" charset="0"/>
              </a:rPr>
              <a:t>  </a:t>
            </a:r>
            <a:r>
              <a:rPr lang="es-ES" sz="1100" dirty="0">
                <a:solidFill>
                  <a:srgbClr val="49A5A7"/>
                </a:solidFill>
                <a:ea typeface="Calibri" panose="020F0502020204030204" pitchFamily="34" charset="0"/>
              </a:rPr>
              <a:t> </a:t>
            </a:r>
            <a:endParaRPr lang="es-ES" sz="1600" dirty="0">
              <a:solidFill>
                <a:srgbClr val="49A5A7"/>
              </a:solidFill>
              <a:ea typeface="Calibri" panose="020F0502020204030204" pitchFamily="34" charset="0"/>
            </a:endParaRPr>
          </a:p>
          <a:p>
            <a:pPr algn="just">
              <a:spcAft>
                <a:spcPts val="0"/>
              </a:spcAft>
            </a:pPr>
            <a:r>
              <a:rPr lang="es-ES" sz="1100" dirty="0">
                <a:solidFill>
                  <a:srgbClr val="000000"/>
                </a:solidFill>
                <a:ea typeface="Calibri" panose="020F0502020204030204" pitchFamily="34" charset="0"/>
              </a:rPr>
              <a:t> </a:t>
            </a:r>
            <a:endParaRPr lang="es-ES" sz="1200" dirty="0">
              <a:solidFill>
                <a:srgbClr val="000000"/>
              </a:solidFill>
              <a:ea typeface="Calibri" panose="020F0502020204030204" pitchFamily="34" charset="0"/>
            </a:endParaRPr>
          </a:p>
        </p:txBody>
      </p:sp>
      <p:pic>
        <p:nvPicPr>
          <p:cNvPr id="7" name="Imagen 6">
            <a:extLst>
              <a:ext uri="{FF2B5EF4-FFF2-40B4-BE49-F238E27FC236}">
                <a16:creationId xmlns:a16="http://schemas.microsoft.com/office/drawing/2014/main" id="{A4A91280-4E40-4F7C-B6BB-E6D23358194F}"/>
              </a:ext>
            </a:extLst>
          </p:cNvPr>
          <p:cNvPicPr>
            <a:picLocks noChangeAspect="1"/>
          </p:cNvPicPr>
          <p:nvPr/>
        </p:nvPicPr>
        <p:blipFill>
          <a:blip r:embed="rId3"/>
          <a:stretch>
            <a:fillRect/>
          </a:stretch>
        </p:blipFill>
        <p:spPr>
          <a:xfrm>
            <a:off x="179512" y="144526"/>
            <a:ext cx="671654" cy="940350"/>
          </a:xfrm>
          <a:prstGeom prst="rect">
            <a:avLst/>
          </a:prstGeom>
        </p:spPr>
      </p:pic>
      <p:sp>
        <p:nvSpPr>
          <p:cNvPr id="8" name="Rectángulo 7">
            <a:extLst>
              <a:ext uri="{FF2B5EF4-FFF2-40B4-BE49-F238E27FC236}">
                <a16:creationId xmlns:a16="http://schemas.microsoft.com/office/drawing/2014/main" id="{7E05DECF-6FB3-4C52-93BA-2AA06C8BFE32}"/>
              </a:ext>
            </a:extLst>
          </p:cNvPr>
          <p:cNvSpPr/>
          <p:nvPr/>
        </p:nvSpPr>
        <p:spPr>
          <a:xfrm>
            <a:off x="961558" y="2411016"/>
            <a:ext cx="7177218" cy="584775"/>
          </a:xfrm>
          <a:prstGeom prst="rect">
            <a:avLst/>
          </a:prstGeom>
          <a:solidFill>
            <a:srgbClr val="FFC000"/>
          </a:solidFill>
        </p:spPr>
        <p:txBody>
          <a:bodyPr wrap="square">
            <a:spAutoFit/>
          </a:bodyPr>
          <a:lstStyle/>
          <a:p>
            <a:pPr lvl="0" algn="ctr" defTabSz="914400" eaLnBrk="0" fontAlgn="base" hangingPunct="0">
              <a:spcBef>
                <a:spcPct val="0"/>
              </a:spcBef>
              <a:spcAft>
                <a:spcPct val="0"/>
              </a:spcAft>
              <a:defRPr/>
            </a:pPr>
            <a:r>
              <a:rPr lang="es-ES" sz="3200" b="1" dirty="0">
                <a:solidFill>
                  <a:srgbClr val="7030A0"/>
                </a:solidFill>
                <a:latin typeface="Arial" panose="020B0604020202020204" pitchFamily="34" charset="0"/>
              </a:rPr>
              <a:t>Del 3 de julio al 9 de julio</a:t>
            </a:r>
          </a:p>
        </p:txBody>
      </p:sp>
      <p:sp>
        <p:nvSpPr>
          <p:cNvPr id="6" name="Rectángulo 5">
            <a:extLst>
              <a:ext uri="{FF2B5EF4-FFF2-40B4-BE49-F238E27FC236}">
                <a16:creationId xmlns:a16="http://schemas.microsoft.com/office/drawing/2014/main" id="{AC51E24B-8ED5-4AA4-A93E-461A7DA240F8}"/>
              </a:ext>
            </a:extLst>
          </p:cNvPr>
          <p:cNvSpPr/>
          <p:nvPr/>
        </p:nvSpPr>
        <p:spPr>
          <a:xfrm>
            <a:off x="2252317" y="326523"/>
            <a:ext cx="4374916" cy="707886"/>
          </a:xfrm>
          <a:prstGeom prst="rect">
            <a:avLst/>
          </a:prstGeom>
        </p:spPr>
        <p:txBody>
          <a:bodyPr wrap="none">
            <a:spAutoFit/>
          </a:bodyPr>
          <a:lstStyle/>
          <a:p>
            <a:r>
              <a:rPr lang="es-ES" altLang="es-ES" sz="4000" b="1" dirty="0"/>
              <a:t>MATRICULACIÓN</a:t>
            </a:r>
            <a:endParaRPr lang="es-ES" sz="4000" dirty="0"/>
          </a:p>
        </p:txBody>
      </p:sp>
    </p:spTree>
    <p:extLst>
      <p:ext uri="{BB962C8B-B14F-4D97-AF65-F5344CB8AC3E}">
        <p14:creationId xmlns:p14="http://schemas.microsoft.com/office/powerpoint/2010/main" val="281303050"/>
      </p:ext>
    </p:extLst>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475656" y="338825"/>
            <a:ext cx="5760640" cy="523220"/>
          </a:xfrm>
          <a:prstGeom prst="rect">
            <a:avLst/>
          </a:prstGeom>
          <a:noFill/>
        </p:spPr>
        <p:txBody>
          <a:bodyPr wrap="square">
            <a:spAutoFit/>
          </a:bodyPr>
          <a:lstStyle/>
          <a:p>
            <a:pPr algn="ctr"/>
            <a:r>
              <a:rPr lang="es-ES" altLang="es-ES" sz="2800" b="1" dirty="0">
                <a:latin typeface="+mj-lt"/>
              </a:rPr>
              <a:t>VACANTES RESULTANTES</a:t>
            </a:r>
          </a:p>
        </p:txBody>
      </p:sp>
      <p:sp>
        <p:nvSpPr>
          <p:cNvPr id="6" name="Rectángulo 5"/>
          <p:cNvSpPr/>
          <p:nvPr/>
        </p:nvSpPr>
        <p:spPr>
          <a:xfrm>
            <a:off x="215514" y="1576633"/>
            <a:ext cx="8496944" cy="1200329"/>
          </a:xfrm>
          <a:prstGeom prst="rect">
            <a:avLst/>
          </a:prstGeom>
        </p:spPr>
        <p:txBody>
          <a:bodyPr wrap="square">
            <a:spAutoFit/>
          </a:bodyPr>
          <a:lstStyle/>
          <a:p>
            <a:pPr marL="609600" indent="-609600" algn="just">
              <a:buFont typeface="Arial" charset="0"/>
              <a:buAutoNum type="arabicPeriod"/>
              <a:defRPr/>
            </a:pPr>
            <a:r>
              <a:rPr lang="es-ES" b="1" dirty="0">
                <a:solidFill>
                  <a:srgbClr val="5098A0"/>
                </a:solidFill>
                <a:latin typeface="Arial Narrow" panose="020B0606020202030204" pitchFamily="34" charset="0"/>
              </a:rPr>
              <a:t>Solicite mejorar la opción adjudicada.</a:t>
            </a:r>
            <a:endParaRPr lang="es-ES" altLang="es-ES" b="1" dirty="0">
              <a:solidFill>
                <a:srgbClr val="5098A0"/>
              </a:solidFill>
              <a:latin typeface="Arial Narrow" panose="020B0606020202030204" pitchFamily="34" charset="0"/>
            </a:endParaRPr>
          </a:p>
          <a:p>
            <a:pPr marL="609600" indent="-609600" algn="just">
              <a:buFont typeface="Arial" charset="0"/>
              <a:buAutoNum type="arabicPeriod"/>
              <a:defRPr/>
            </a:pPr>
            <a:r>
              <a:rPr lang="es-ES" b="1" dirty="0">
                <a:solidFill>
                  <a:srgbClr val="5098A0"/>
                </a:solidFill>
                <a:latin typeface="Arial Narrow" panose="020B0606020202030204" pitchFamily="34" charset="0"/>
              </a:rPr>
              <a:t>Hermanos o hermanas que se escolaricen por primera vez en la localidad y soliciten ser agrupados en un centro. </a:t>
            </a:r>
          </a:p>
          <a:p>
            <a:pPr marL="609600" indent="-609600" algn="just">
              <a:buFont typeface="Arial" charset="0"/>
              <a:buAutoNum type="arabicPeriod"/>
              <a:defRPr/>
            </a:pPr>
            <a:r>
              <a:rPr lang="es-ES" b="1" dirty="0">
                <a:solidFill>
                  <a:srgbClr val="5098A0"/>
                </a:solidFill>
                <a:latin typeface="Arial Narrow" panose="020B0606020202030204" pitchFamily="34" charset="0"/>
              </a:rPr>
              <a:t>No hubieran obtenido plaza en ningún centro de su elección.</a:t>
            </a:r>
          </a:p>
        </p:txBody>
      </p:sp>
      <p:sp>
        <p:nvSpPr>
          <p:cNvPr id="7" name="Rectángulo 6"/>
          <p:cNvSpPr/>
          <p:nvPr/>
        </p:nvSpPr>
        <p:spPr>
          <a:xfrm>
            <a:off x="189822" y="2784045"/>
            <a:ext cx="8568953" cy="1107996"/>
          </a:xfrm>
          <a:prstGeom prst="rect">
            <a:avLst/>
          </a:prstGeom>
        </p:spPr>
        <p:txBody>
          <a:bodyPr wrap="square">
            <a:spAutoFit/>
          </a:bodyPr>
          <a:lstStyle/>
          <a:p>
            <a:pPr lvl="0" algn="ctr" defTabSz="914400" eaLnBrk="0" fontAlgn="base" hangingPunct="0">
              <a:spcBef>
                <a:spcPct val="0"/>
              </a:spcBef>
              <a:spcAft>
                <a:spcPct val="0"/>
              </a:spcAft>
              <a:defRPr/>
            </a:pPr>
            <a:r>
              <a:rPr lang="es-ES" sz="3200" b="1" dirty="0">
                <a:solidFill>
                  <a:srgbClr val="FF0000"/>
                </a:solidFill>
                <a:latin typeface="Arial" panose="020B0604020202020204" pitchFamily="34" charset="0"/>
              </a:rPr>
              <a:t>Del 10 de julio al 15 de julio</a:t>
            </a:r>
          </a:p>
          <a:p>
            <a:pPr algn="ctr"/>
            <a:r>
              <a:rPr lang="es-ES" sz="1800" b="1" u="sng" dirty="0">
                <a:solidFill>
                  <a:schemeClr val="bg1"/>
                </a:solidFill>
                <a:highlight>
                  <a:srgbClr val="9933FF"/>
                </a:highlight>
                <a:hlinkClick r:id="rId2">
                  <a:extLst>
                    <a:ext uri="{A12FA001-AC4F-418D-AE19-62706E023703}">
                      <ahyp:hlinkClr xmlns:ahyp="http://schemas.microsoft.com/office/drawing/2018/hyperlinkcolor" val="tx"/>
                    </a:ext>
                  </a:extLst>
                </a:hlinkClick>
              </a:rPr>
              <a:t>educamosclm.castillalamancha.es</a:t>
            </a:r>
            <a:endParaRPr lang="es-ES" altLang="es-ES" sz="1800" b="1" u="sng" dirty="0">
              <a:solidFill>
                <a:schemeClr val="bg1"/>
              </a:solidFill>
              <a:highlight>
                <a:srgbClr val="9933FF"/>
              </a:highlight>
              <a:latin typeface="Arial Narrow" panose="020B0606020202030204" pitchFamily="34" charset="0"/>
            </a:endParaRPr>
          </a:p>
          <a:p>
            <a:pPr algn="ctr"/>
            <a:endParaRPr lang="es-ES" sz="1600" b="1" dirty="0">
              <a:solidFill>
                <a:srgbClr val="FF0000"/>
              </a:solidFill>
            </a:endParaRPr>
          </a:p>
        </p:txBody>
      </p:sp>
      <p:sp>
        <p:nvSpPr>
          <p:cNvPr id="8" name="CuadroTexto 7"/>
          <p:cNvSpPr txBox="1"/>
          <p:nvPr/>
        </p:nvSpPr>
        <p:spPr>
          <a:xfrm>
            <a:off x="155391" y="3784638"/>
            <a:ext cx="8593071" cy="1923604"/>
          </a:xfrm>
          <a:prstGeom prst="rect">
            <a:avLst/>
          </a:prstGeom>
          <a:solidFill>
            <a:srgbClr val="FFFF00"/>
          </a:solidFill>
        </p:spPr>
        <p:txBody>
          <a:bodyPr wrap="square" rtlCol="0">
            <a:spAutoFit/>
          </a:bodyPr>
          <a:lstStyle/>
          <a:p>
            <a:pPr algn="ctr"/>
            <a:r>
              <a:rPr lang="es-ES" sz="2800" b="1" u="sng" dirty="0">
                <a:solidFill>
                  <a:srgbClr val="FF0000"/>
                </a:solidFill>
                <a:latin typeface="Arial Narrow" panose="020B0606020202030204" pitchFamily="34" charset="0"/>
              </a:rPr>
              <a:t>Adjudicación – 22 de julio</a:t>
            </a:r>
          </a:p>
          <a:p>
            <a:pPr lvl="1" algn="just">
              <a:spcAft>
                <a:spcPts val="0"/>
              </a:spcAft>
            </a:pPr>
            <a:endParaRPr lang="es-ES" sz="1200" b="1" u="sng" dirty="0">
              <a:solidFill>
                <a:schemeClr val="tx2">
                  <a:lumMod val="75000"/>
                </a:schemeClr>
              </a:solidFill>
              <a:latin typeface="Arial Narrow" panose="020B0606020202030204" pitchFamily="34" charset="0"/>
            </a:endParaRPr>
          </a:p>
          <a:p>
            <a:pPr lvl="1" algn="just">
              <a:spcAft>
                <a:spcPts val="0"/>
              </a:spcAft>
            </a:pPr>
            <a:r>
              <a:rPr lang="es-ES" b="1" u="sng" dirty="0">
                <a:ea typeface="Calibri" panose="020F0502020204030204" pitchFamily="34" charset="0"/>
              </a:rPr>
              <a:t>Matriculación de adjudicados en vacantes resultantes:</a:t>
            </a:r>
          </a:p>
          <a:p>
            <a:pPr lvl="1" algn="just">
              <a:spcAft>
                <a:spcPts val="0"/>
              </a:spcAft>
            </a:pPr>
            <a:endParaRPr lang="es-ES" sz="1600" b="1" u="sng" dirty="0">
              <a:solidFill>
                <a:srgbClr val="0070C0"/>
              </a:solidFill>
              <a:ea typeface="Calibri" panose="020F0502020204030204" pitchFamily="34" charset="0"/>
            </a:endParaRPr>
          </a:p>
          <a:p>
            <a:pPr marL="1200150" lvl="2" indent="-285750" algn="just">
              <a:buFont typeface="Courier New" panose="02070309020205020404" pitchFamily="49" charset="0"/>
              <a:buChar char="o"/>
            </a:pPr>
            <a:r>
              <a:rPr lang="es-ES" b="1" dirty="0">
                <a:solidFill>
                  <a:srgbClr val="C00000"/>
                </a:solidFill>
                <a:ea typeface="Calibri" panose="020F0502020204030204" pitchFamily="34" charset="0"/>
              </a:rPr>
              <a:t>Del 23 al 25 de julio de 2024 por la plataforma </a:t>
            </a:r>
            <a:r>
              <a:rPr lang="es-ES" b="1" dirty="0" err="1">
                <a:solidFill>
                  <a:srgbClr val="C00000"/>
                </a:solidFill>
                <a:ea typeface="Calibri" panose="020F0502020204030204" pitchFamily="34" charset="0"/>
              </a:rPr>
              <a:t>EducamosCLM</a:t>
            </a:r>
            <a:endParaRPr lang="es-ES" b="1" dirty="0">
              <a:solidFill>
                <a:srgbClr val="C00000"/>
              </a:solidFill>
              <a:ea typeface="Calibri" panose="020F0502020204030204" pitchFamily="34" charset="0"/>
            </a:endParaRPr>
          </a:p>
          <a:p>
            <a:pPr lvl="2" algn="just"/>
            <a:endParaRPr lang="es-ES" sz="900" b="1" dirty="0">
              <a:solidFill>
                <a:srgbClr val="C00000"/>
              </a:solidFill>
              <a:ea typeface="Calibri" panose="020F0502020204030204" pitchFamily="34" charset="0"/>
            </a:endParaRPr>
          </a:p>
          <a:p>
            <a:pPr marL="1200150" lvl="2" indent="-285750" algn="just">
              <a:buFont typeface="Courier New" panose="02070309020205020404" pitchFamily="49" charset="0"/>
              <a:buChar char="o"/>
            </a:pPr>
            <a:r>
              <a:rPr lang="es-ES" b="1" dirty="0">
                <a:solidFill>
                  <a:srgbClr val="C00000"/>
                </a:solidFill>
                <a:ea typeface="Calibri" panose="020F0502020204030204" pitchFamily="34" charset="0"/>
              </a:rPr>
              <a:t>2 de septiembre solo en centros educativos</a:t>
            </a:r>
            <a:endParaRPr lang="es-ES" dirty="0">
              <a:solidFill>
                <a:srgbClr val="C00000"/>
              </a:solidFill>
              <a:ea typeface="Calibri" panose="020F0502020204030204" pitchFamily="34" charset="0"/>
            </a:endParaRPr>
          </a:p>
        </p:txBody>
      </p:sp>
      <p:sp>
        <p:nvSpPr>
          <p:cNvPr id="2" name="Rectángulo 1"/>
          <p:cNvSpPr/>
          <p:nvPr/>
        </p:nvSpPr>
        <p:spPr>
          <a:xfrm>
            <a:off x="251520" y="798858"/>
            <a:ext cx="8389440" cy="646331"/>
          </a:xfrm>
          <a:prstGeom prst="rect">
            <a:avLst/>
          </a:prstGeom>
        </p:spPr>
        <p:txBody>
          <a:bodyPr wrap="square">
            <a:spAutoFit/>
          </a:bodyPr>
          <a:lstStyle/>
          <a:p>
            <a:pPr algn="just"/>
            <a:r>
              <a:rPr lang="es-ES" altLang="es-ES" dirty="0">
                <a:solidFill>
                  <a:srgbClr val="5098A0"/>
                </a:solidFill>
                <a:latin typeface="Arial Narrow" panose="020B0606020202030204" pitchFamily="34" charset="0"/>
              </a:rPr>
              <a:t>Oferta de vacantes resultantes –  </a:t>
            </a:r>
            <a:r>
              <a:rPr lang="es-ES" altLang="es-ES" b="1" u="sng" dirty="0">
                <a:solidFill>
                  <a:srgbClr val="5098A0"/>
                </a:solidFill>
                <a:latin typeface="Arial Narrow" panose="020B0606020202030204" pitchFamily="34" charset="0"/>
              </a:rPr>
              <a:t>sólo para el alumnado que ha participado en el proceso de admisión, incluidos los alumnos/as de Inclusión Educativa y</a:t>
            </a:r>
            <a:r>
              <a:rPr lang="es-ES" altLang="es-ES" b="1" dirty="0">
                <a:solidFill>
                  <a:srgbClr val="5098A0"/>
                </a:solidFill>
                <a:latin typeface="Arial Narrow" panose="020B0606020202030204" pitchFamily="34" charset="0"/>
              </a:rPr>
              <a:t>:</a:t>
            </a:r>
            <a:endParaRPr lang="es-ES" altLang="es-ES" b="1" u="sng" dirty="0">
              <a:solidFill>
                <a:srgbClr val="5098A0"/>
              </a:solidFill>
              <a:latin typeface="Arial Narrow" panose="020B0606020202030204" pitchFamily="34" charset="0"/>
            </a:endParaRPr>
          </a:p>
        </p:txBody>
      </p:sp>
      <p:sp>
        <p:nvSpPr>
          <p:cNvPr id="3" name="CuadroTexto 2"/>
          <p:cNvSpPr txBox="1"/>
          <p:nvPr/>
        </p:nvSpPr>
        <p:spPr>
          <a:xfrm>
            <a:off x="131447" y="5853563"/>
            <a:ext cx="8881105" cy="646331"/>
          </a:xfrm>
          <a:prstGeom prst="rect">
            <a:avLst/>
          </a:prstGeom>
          <a:solidFill>
            <a:schemeClr val="bg1"/>
          </a:solidFill>
        </p:spPr>
        <p:txBody>
          <a:bodyPr wrap="square" rtlCol="0">
            <a:spAutoFit/>
          </a:bodyPr>
          <a:lstStyle/>
          <a:p>
            <a:pPr algn="just"/>
            <a:r>
              <a:rPr lang="es-ES" dirty="0">
                <a:solidFill>
                  <a:srgbClr val="42A9AE"/>
                </a:solidFill>
                <a:latin typeface="Arial Narrow" panose="020B0606020202030204" pitchFamily="34" charset="0"/>
              </a:rPr>
              <a:t>A partir esta asignación de vacantes resultantes queda concluido el proceso de admisión y </a:t>
            </a:r>
            <a:r>
              <a:rPr lang="es-ES" b="1" dirty="0">
                <a:solidFill>
                  <a:srgbClr val="42A9AE"/>
                </a:solidFill>
                <a:latin typeface="Arial Narrow" panose="020B0606020202030204" pitchFamily="34" charset="0"/>
              </a:rPr>
              <a:t>todas las vacantes NO adjudicadas y las que se generen, serán ofertadas en el plazo extraordinario.</a:t>
            </a:r>
          </a:p>
        </p:txBody>
      </p:sp>
      <p:pic>
        <p:nvPicPr>
          <p:cNvPr id="11" name="Imagen 10">
            <a:extLst>
              <a:ext uri="{FF2B5EF4-FFF2-40B4-BE49-F238E27FC236}">
                <a16:creationId xmlns:a16="http://schemas.microsoft.com/office/drawing/2014/main" id="{95B870F0-04D4-4E9F-980D-8219F81DE2CC}"/>
              </a:ext>
            </a:extLst>
          </p:cNvPr>
          <p:cNvPicPr>
            <a:picLocks noChangeAspect="1"/>
          </p:cNvPicPr>
          <p:nvPr/>
        </p:nvPicPr>
        <p:blipFill>
          <a:blip r:embed="rId3"/>
          <a:stretch>
            <a:fillRect/>
          </a:stretch>
        </p:blipFill>
        <p:spPr>
          <a:xfrm>
            <a:off x="7598443" y="168617"/>
            <a:ext cx="1531126" cy="400340"/>
          </a:xfrm>
          <a:prstGeom prst="rect">
            <a:avLst/>
          </a:prstGeom>
        </p:spPr>
      </p:pic>
      <p:pic>
        <p:nvPicPr>
          <p:cNvPr id="13" name="Imagen 12">
            <a:extLst>
              <a:ext uri="{FF2B5EF4-FFF2-40B4-BE49-F238E27FC236}">
                <a16:creationId xmlns:a16="http://schemas.microsoft.com/office/drawing/2014/main" id="{CA2E8AD1-2A3B-4153-BA6C-0F7C045BBDE4}"/>
              </a:ext>
            </a:extLst>
          </p:cNvPr>
          <p:cNvPicPr>
            <a:picLocks noChangeAspect="1"/>
          </p:cNvPicPr>
          <p:nvPr/>
        </p:nvPicPr>
        <p:blipFill>
          <a:blip r:embed="rId4"/>
          <a:stretch>
            <a:fillRect/>
          </a:stretch>
        </p:blipFill>
        <p:spPr>
          <a:xfrm>
            <a:off x="164727" y="140432"/>
            <a:ext cx="461648" cy="646331"/>
          </a:xfrm>
          <a:prstGeom prst="rect">
            <a:avLst/>
          </a:prstGeom>
        </p:spPr>
      </p:pic>
    </p:spTree>
    <p:extLst>
      <p:ext uri="{BB962C8B-B14F-4D97-AF65-F5344CB8AC3E}">
        <p14:creationId xmlns:p14="http://schemas.microsoft.com/office/powerpoint/2010/main" val="523192950"/>
      </p:ext>
    </p:extLst>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1000"/>
                                        <p:tgtEl>
                                          <p:spTgt spid="6">
                                            <p:txEl>
                                              <p:pRg st="0" end="0"/>
                                            </p:txEl>
                                          </p:spTgt>
                                        </p:tgtEl>
                                      </p:cBhvr>
                                    </p:animEffect>
                                    <p:anim calcmode="lin" valueType="num">
                                      <p:cBhvr>
                                        <p:cTn id="14"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fade">
                                      <p:cBhvr>
                                        <p:cTn id="20" dur="1000"/>
                                        <p:tgtEl>
                                          <p:spTgt spid="6">
                                            <p:txEl>
                                              <p:pRg st="1" end="1"/>
                                            </p:txEl>
                                          </p:spTgt>
                                        </p:tgtEl>
                                      </p:cBhvr>
                                    </p:animEffect>
                                    <p:anim calcmode="lin" valueType="num">
                                      <p:cBhvr>
                                        <p:cTn id="21"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fade">
                                      <p:cBhvr>
                                        <p:cTn id="27" dur="1000"/>
                                        <p:tgtEl>
                                          <p:spTgt spid="6">
                                            <p:txEl>
                                              <p:pRg st="2" end="2"/>
                                            </p:txEl>
                                          </p:spTgt>
                                        </p:tgtEl>
                                      </p:cBhvr>
                                    </p:animEffect>
                                    <p:anim calcmode="lin" valueType="num">
                                      <p:cBhvr>
                                        <p:cTn id="2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6">
                                            <p:txEl>
                                              <p:pRg st="2" end="2"/>
                                            </p:txEl>
                                          </p:spTgt>
                                        </p:tgtEl>
                                        <p:attrNameLst>
                                          <p:attrName>ppt_y</p:attrName>
                                        </p:attrNameLst>
                                      </p:cBhvr>
                                      <p:tavLst>
                                        <p:tav tm="0">
                                          <p:val>
                                            <p:strVal val="#ppt_y+.1"/>
                                          </p:val>
                                        </p:tav>
                                        <p:tav tm="100000">
                                          <p:val>
                                            <p:strVal val="#ppt_y"/>
                                          </p:val>
                                        </p:tav>
                                      </p:tavLst>
                                    </p:anim>
                                  </p:childTnLst>
                                </p:cTn>
                              </p:par>
                              <p:par>
                                <p:cTn id="30" presetID="6" presetClass="entr" presetSubtype="16" fill="hold" nodeType="with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circle(in)">
                                      <p:cBhvr>
                                        <p:cTn id="32" dur="2000"/>
                                        <p:tgtEl>
                                          <p:spTgt spid="7">
                                            <p:txEl>
                                              <p:pRg st="0" end="0"/>
                                            </p:txEl>
                                          </p:spTgt>
                                        </p:tgtEl>
                                      </p:cBhvr>
                                    </p:animEffect>
                                  </p:childTnLst>
                                </p:cTn>
                              </p:par>
                              <p:par>
                                <p:cTn id="33" presetID="6" presetClass="entr" presetSubtype="16" fill="hold" nodeType="with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animEffect transition="in" filter="circle(in)">
                                      <p:cBhvr>
                                        <p:cTn id="35" dur="2000"/>
                                        <p:tgtEl>
                                          <p:spTgt spid="7">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circle(in)">
                                      <p:cBhvr>
                                        <p:cTn id="40" dur="20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1000"/>
                                        <p:tgtEl>
                                          <p:spTgt spid="3"/>
                                        </p:tgtEl>
                                      </p:cBhvr>
                                    </p:animEffect>
                                    <p:anim calcmode="lin" valueType="num">
                                      <p:cBhvr>
                                        <p:cTn id="46" dur="1000" fill="hold"/>
                                        <p:tgtEl>
                                          <p:spTgt spid="3"/>
                                        </p:tgtEl>
                                        <p:attrNameLst>
                                          <p:attrName>ppt_x</p:attrName>
                                        </p:attrNameLst>
                                      </p:cBhvr>
                                      <p:tavLst>
                                        <p:tav tm="0">
                                          <p:val>
                                            <p:strVal val="#ppt_x"/>
                                          </p:val>
                                        </p:tav>
                                        <p:tav tm="100000">
                                          <p:val>
                                            <p:strVal val="#ppt_x"/>
                                          </p:val>
                                        </p:tav>
                                      </p:tavLst>
                                    </p:anim>
                                    <p:anim calcmode="lin" valueType="num">
                                      <p:cBhvr>
                                        <p:cTn id="4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a:xfrm>
            <a:off x="1115616" y="253425"/>
            <a:ext cx="6445224" cy="850414"/>
          </a:xfrm>
          <a:noFill/>
        </p:spPr>
        <p:txBody>
          <a:bodyPr>
            <a:normAutofit/>
          </a:bodyPr>
          <a:lstStyle/>
          <a:p>
            <a:pPr algn="ctr">
              <a:defRPr/>
            </a:pPr>
            <a:r>
              <a:rPr lang="es-ES" altLang="es-ES" sz="3600" b="1" dirty="0">
                <a:solidFill>
                  <a:schemeClr val="tx1"/>
                </a:solidFill>
              </a:rPr>
              <a:t>Plazo Extraordinario</a:t>
            </a:r>
            <a:endParaRPr lang="es-ES" altLang="es-ES" sz="3600" b="1" dirty="0">
              <a:solidFill>
                <a:schemeClr val="tx1"/>
              </a:solidFill>
              <a:latin typeface="Arial Narrow" panose="020B0606020202030204" pitchFamily="34" charset="0"/>
            </a:endParaRPr>
          </a:p>
        </p:txBody>
      </p:sp>
      <p:sp>
        <p:nvSpPr>
          <p:cNvPr id="9219" name="Rectangle 3"/>
          <p:cNvSpPr>
            <a:spLocks noGrp="1"/>
          </p:cNvSpPr>
          <p:nvPr>
            <p:ph idx="1"/>
          </p:nvPr>
        </p:nvSpPr>
        <p:spPr>
          <a:xfrm>
            <a:off x="107504" y="1412776"/>
            <a:ext cx="8897079" cy="5191799"/>
          </a:xfrm>
        </p:spPr>
        <p:txBody>
          <a:bodyPr>
            <a:noAutofit/>
          </a:bodyPr>
          <a:lstStyle/>
          <a:p>
            <a:pPr marL="0" indent="0" algn="just">
              <a:buNone/>
              <a:defRPr/>
            </a:pPr>
            <a:endParaRPr lang="es-ES" altLang="es-ES" sz="500" b="1" u="sng" dirty="0">
              <a:solidFill>
                <a:srgbClr val="42A9AE"/>
              </a:solidFill>
              <a:latin typeface="Arial Narrow" panose="020B0606020202030204" pitchFamily="34" charset="0"/>
            </a:endParaRPr>
          </a:p>
          <a:p>
            <a:pPr marL="0" indent="0" algn="just">
              <a:buNone/>
              <a:defRPr/>
            </a:pPr>
            <a:endParaRPr lang="es-ES" altLang="es-ES" sz="500" b="1" u="sng" dirty="0">
              <a:solidFill>
                <a:srgbClr val="42A9AE"/>
              </a:solidFill>
              <a:latin typeface="Arial Narrow" panose="020B0606020202030204" pitchFamily="34" charset="0"/>
            </a:endParaRPr>
          </a:p>
          <a:p>
            <a:pPr marL="0" indent="0" algn="just">
              <a:buNone/>
              <a:defRPr/>
            </a:pPr>
            <a:r>
              <a:rPr lang="es-ES" altLang="es-ES" sz="1400" b="1" u="sng" dirty="0">
                <a:solidFill>
                  <a:srgbClr val="42A9AE"/>
                </a:solidFill>
                <a:latin typeface="Arial Narrow" panose="020B0606020202030204" pitchFamily="34" charset="0"/>
              </a:rPr>
              <a:t>Sólo se estimarán solicitudes por:</a:t>
            </a:r>
          </a:p>
          <a:p>
            <a:pPr marL="0" indent="0" algn="just">
              <a:buNone/>
              <a:defRPr/>
            </a:pPr>
            <a:endParaRPr lang="es-ES" altLang="es-ES" sz="1050" b="1" u="sng" dirty="0">
              <a:solidFill>
                <a:srgbClr val="42A9AE"/>
              </a:solidFill>
              <a:latin typeface="Arial Narrow" panose="020B0606020202030204" pitchFamily="34" charset="0"/>
            </a:endParaRPr>
          </a:p>
          <a:p>
            <a:pPr marL="0" indent="0" algn="just">
              <a:buNone/>
              <a:defRPr/>
            </a:pPr>
            <a:r>
              <a:rPr lang="es-ES" altLang="es-ES" sz="1400" b="1" dirty="0">
                <a:latin typeface="Arial Narrow" panose="020B0606020202030204" pitchFamily="34" charset="0"/>
              </a:rPr>
              <a:t>1. </a:t>
            </a:r>
            <a:r>
              <a:rPr lang="es-ES" altLang="es-ES" sz="1400" b="1" u="sng" dirty="0">
                <a:latin typeface="Arial Narrow" panose="020B0606020202030204" pitchFamily="34" charset="0"/>
              </a:rPr>
              <a:t>Traslados de localidad.</a:t>
            </a:r>
          </a:p>
          <a:p>
            <a:pPr marL="0" indent="0" algn="just">
              <a:buNone/>
              <a:defRPr/>
            </a:pPr>
            <a:r>
              <a:rPr lang="es-ES" sz="1400" i="1" dirty="0">
                <a:solidFill>
                  <a:srgbClr val="42A9AE"/>
                </a:solidFill>
                <a:latin typeface="Arial Narrow" panose="020B0606020202030204" pitchFamily="34" charset="0"/>
              </a:rPr>
              <a:t>Empadronamiento del alumno/a solicitante </a:t>
            </a:r>
            <a:r>
              <a:rPr lang="es-ES" sz="1400" b="1" i="1" u="sng" dirty="0">
                <a:solidFill>
                  <a:srgbClr val="42A9AE"/>
                </a:solidFill>
                <a:latin typeface="Arial Narrow" panose="020B0606020202030204" pitchFamily="34" charset="0"/>
              </a:rPr>
              <a:t>con sus progenitores o tutores legales </a:t>
            </a:r>
            <a:r>
              <a:rPr lang="es-ES" sz="1400" i="1" dirty="0">
                <a:solidFill>
                  <a:srgbClr val="42A9AE"/>
                </a:solidFill>
                <a:latin typeface="Arial Narrow" panose="020B0606020202030204" pitchFamily="34" charset="0"/>
              </a:rPr>
              <a:t>en la nueva localidad o certificado laboral expedido por la empresa</a:t>
            </a:r>
            <a:r>
              <a:rPr lang="es-ES" sz="1400" dirty="0">
                <a:solidFill>
                  <a:srgbClr val="42A9AE"/>
                </a:solidFill>
                <a:latin typeface="Arial Narrow" panose="020B0606020202030204" pitchFamily="34" charset="0"/>
              </a:rPr>
              <a:t>.</a:t>
            </a:r>
            <a:endParaRPr lang="es-ES" altLang="es-ES" sz="1400" dirty="0">
              <a:solidFill>
                <a:srgbClr val="42A9AE"/>
              </a:solidFill>
              <a:latin typeface="Arial Narrow" panose="020B0606020202030204" pitchFamily="34" charset="0"/>
            </a:endParaRPr>
          </a:p>
          <a:p>
            <a:pPr marL="0" indent="0" algn="just">
              <a:buNone/>
              <a:defRPr/>
            </a:pPr>
            <a:r>
              <a:rPr lang="es-ES" altLang="es-ES" sz="1400" b="1" dirty="0">
                <a:latin typeface="Arial Narrow" panose="020B0606020202030204" pitchFamily="34" charset="0"/>
              </a:rPr>
              <a:t>2. </a:t>
            </a:r>
            <a:r>
              <a:rPr lang="es-ES" altLang="es-ES" sz="1400" b="1" u="sng" dirty="0">
                <a:latin typeface="Arial Narrow" panose="020B0606020202030204" pitchFamily="34" charset="0"/>
              </a:rPr>
              <a:t>Circunstancias que respondan a casos excepcionales, tales como violencia de género o acoso escolar.</a:t>
            </a:r>
          </a:p>
          <a:p>
            <a:pPr marL="0" indent="0" algn="just">
              <a:buNone/>
            </a:pPr>
            <a:r>
              <a:rPr lang="es-ES" altLang="es-ES" sz="1400" i="1" dirty="0">
                <a:solidFill>
                  <a:srgbClr val="42A9AE"/>
                </a:solidFill>
                <a:latin typeface="Arial Narrow" panose="020B0606020202030204" pitchFamily="34" charset="0"/>
              </a:rPr>
              <a:t>Adjuntar un modelo de solicitud adicional en el que se exponga la circunstancia concurrente en su caso, aportando la documentación acreditativa correspondiente, para su supervisión por el Servicio Provincial de Inspección Educativa.</a:t>
            </a:r>
            <a:r>
              <a:rPr lang="es-ES" altLang="es-ES" sz="1400" b="1" i="1" dirty="0">
                <a:solidFill>
                  <a:srgbClr val="42A9AE"/>
                </a:solidFill>
                <a:latin typeface="Arial Narrow" panose="020B0606020202030204" pitchFamily="34" charset="0"/>
              </a:rPr>
              <a:t> </a:t>
            </a:r>
            <a:endParaRPr lang="es-ES" altLang="es-ES" sz="1400" i="1" dirty="0">
              <a:solidFill>
                <a:srgbClr val="42A9AE"/>
              </a:solidFill>
              <a:latin typeface="Arial Narrow" panose="020B0606020202030204" pitchFamily="34" charset="0"/>
            </a:endParaRPr>
          </a:p>
          <a:p>
            <a:pPr marL="0" indent="0" algn="just">
              <a:buNone/>
              <a:defRPr/>
            </a:pPr>
            <a:r>
              <a:rPr lang="es-ES" sz="1400" b="1" dirty="0">
                <a:latin typeface="Arial Narrow" panose="020B0606020202030204" pitchFamily="34" charset="0"/>
              </a:rPr>
              <a:t>3. </a:t>
            </a:r>
            <a:r>
              <a:rPr lang="es-ES" sz="1400" b="1" u="sng" dirty="0">
                <a:latin typeface="Arial Narrow" panose="020B0606020202030204" pitchFamily="34" charset="0"/>
              </a:rPr>
              <a:t>Alumnado que NO haya participado en el proceso de admisión y deba escolarizarse.</a:t>
            </a:r>
          </a:p>
          <a:p>
            <a:pPr marL="0" indent="0" algn="just">
              <a:buNone/>
              <a:defRPr/>
            </a:pPr>
            <a:r>
              <a:rPr lang="es-ES" sz="1400" i="1" dirty="0">
                <a:solidFill>
                  <a:srgbClr val="42A9AE"/>
                </a:solidFill>
                <a:latin typeface="Arial Narrow" panose="020B0606020202030204" pitchFamily="34" charset="0"/>
              </a:rPr>
              <a:t>Empadronamiento del alumno/a solicitante </a:t>
            </a:r>
            <a:r>
              <a:rPr lang="es-ES" sz="1400" b="1" i="1" u="sng" dirty="0">
                <a:solidFill>
                  <a:srgbClr val="42A9AE"/>
                </a:solidFill>
                <a:latin typeface="Arial Narrow" panose="020B0606020202030204" pitchFamily="34" charset="0"/>
              </a:rPr>
              <a:t>con sus progenitores o tutores legales</a:t>
            </a:r>
            <a:r>
              <a:rPr lang="es-ES" sz="1400" i="1" dirty="0">
                <a:solidFill>
                  <a:srgbClr val="42A9AE"/>
                </a:solidFill>
                <a:latin typeface="Arial Narrow" panose="020B0606020202030204" pitchFamily="34" charset="0"/>
              </a:rPr>
              <a:t>.</a:t>
            </a:r>
            <a:endParaRPr lang="es-ES" sz="1400" u="sng" dirty="0">
              <a:solidFill>
                <a:srgbClr val="42A9AE"/>
              </a:solidFill>
              <a:latin typeface="Arial Narrow" panose="020B0606020202030204" pitchFamily="34" charset="0"/>
            </a:endParaRPr>
          </a:p>
          <a:p>
            <a:pPr marL="0" indent="0" algn="just">
              <a:buNone/>
              <a:defRPr/>
            </a:pPr>
            <a:r>
              <a:rPr lang="es-ES" sz="1400" b="1" dirty="0">
                <a:latin typeface="Arial Narrow" panose="020B0606020202030204" pitchFamily="34" charset="0"/>
              </a:rPr>
              <a:t>4. </a:t>
            </a:r>
            <a:r>
              <a:rPr lang="es-ES" sz="1400" b="1" u="sng" dirty="0">
                <a:latin typeface="Arial Narrow" panose="020B0606020202030204" pitchFamily="34" charset="0"/>
              </a:rPr>
              <a:t>Alumnado que participó en el proceso de admisión, se le adjudicó cambio de centro y REPITE CURSO.</a:t>
            </a:r>
            <a:r>
              <a:rPr lang="es-ES" sz="1400" b="1" dirty="0">
                <a:latin typeface="Arial Narrow" panose="020B0606020202030204" pitchFamily="34" charset="0"/>
              </a:rPr>
              <a:t> </a:t>
            </a:r>
          </a:p>
          <a:p>
            <a:pPr marL="0" indent="0" algn="just">
              <a:buNone/>
              <a:defRPr/>
            </a:pPr>
            <a:r>
              <a:rPr lang="es-ES" sz="1400" i="1" dirty="0">
                <a:solidFill>
                  <a:srgbClr val="42A9AE"/>
                </a:solidFill>
                <a:latin typeface="Arial Narrow" panose="020B0606020202030204" pitchFamily="34" charset="0"/>
              </a:rPr>
              <a:t>Adjuntar un modelo de Solicitud de “Expone y solicita”. </a:t>
            </a:r>
          </a:p>
          <a:p>
            <a:pPr marL="0" indent="0" algn="just">
              <a:buNone/>
              <a:defRPr/>
            </a:pPr>
            <a:r>
              <a:rPr lang="es-ES" altLang="es-ES" sz="1400" b="1" dirty="0">
                <a:latin typeface="Arial Narrow" panose="020B0606020202030204" pitchFamily="34" charset="0"/>
              </a:rPr>
              <a:t>5. </a:t>
            </a:r>
            <a:r>
              <a:rPr lang="es-ES" sz="1400" b="1" u="sng" dirty="0">
                <a:latin typeface="Arial Narrow" panose="020B0606020202030204" pitchFamily="34" charset="0"/>
              </a:rPr>
              <a:t>Alumnado de Bachillerato con adjudicación de centro en la asignación definitiva y solicita otra modalidad.</a:t>
            </a:r>
          </a:p>
          <a:p>
            <a:pPr marL="0" indent="0" algn="just">
              <a:buNone/>
              <a:defRPr/>
            </a:pPr>
            <a:r>
              <a:rPr lang="es-ES" sz="1400" i="1" dirty="0">
                <a:solidFill>
                  <a:srgbClr val="42A9AE"/>
                </a:solidFill>
                <a:latin typeface="Arial Narrow" panose="020B0606020202030204" pitchFamily="34" charset="0"/>
              </a:rPr>
              <a:t>Adjuntar un modelo de Solicitud de “Expone y solicita”. </a:t>
            </a:r>
          </a:p>
          <a:p>
            <a:pPr marL="0" indent="0" algn="ctr">
              <a:buNone/>
              <a:defRPr/>
            </a:pPr>
            <a:endParaRPr lang="es-ES" sz="1400" b="1" i="1" dirty="0">
              <a:solidFill>
                <a:srgbClr val="42A9AE"/>
              </a:solidFill>
              <a:latin typeface="Arial Narrow" panose="020B0606020202030204" pitchFamily="34" charset="0"/>
            </a:endParaRPr>
          </a:p>
          <a:p>
            <a:pPr marL="0" indent="0" algn="just">
              <a:buNone/>
              <a:defRPr/>
            </a:pPr>
            <a:endParaRPr lang="es-ES" sz="1400" i="1" dirty="0">
              <a:solidFill>
                <a:srgbClr val="42A9AE"/>
              </a:solidFill>
              <a:latin typeface="Arial Narrow" panose="020B0606020202030204" pitchFamily="34" charset="0"/>
            </a:endParaRPr>
          </a:p>
          <a:p>
            <a:pPr marL="0" indent="0" algn="just">
              <a:buNone/>
              <a:defRPr/>
            </a:pPr>
            <a:endParaRPr lang="es-ES" sz="300" i="1" dirty="0">
              <a:solidFill>
                <a:srgbClr val="42A9AE"/>
              </a:solidFill>
              <a:latin typeface="Arial Narrow" panose="020B0606020202030204" pitchFamily="34" charset="0"/>
            </a:endParaRPr>
          </a:p>
          <a:p>
            <a:pPr marL="0" indent="0" algn="just">
              <a:buNone/>
              <a:defRPr/>
            </a:pPr>
            <a:endParaRPr lang="es-ES" sz="300" i="1" dirty="0">
              <a:solidFill>
                <a:srgbClr val="42A9AE"/>
              </a:solidFill>
              <a:latin typeface="Arial Narrow" panose="020B0606020202030204" pitchFamily="34" charset="0"/>
            </a:endParaRPr>
          </a:p>
          <a:p>
            <a:pPr marL="0" indent="0" algn="just">
              <a:buNone/>
              <a:defRPr/>
            </a:pPr>
            <a:endParaRPr lang="es-ES" sz="300" i="1" dirty="0">
              <a:solidFill>
                <a:srgbClr val="42A9AE"/>
              </a:solidFill>
              <a:latin typeface="Arial Narrow" panose="020B0606020202030204" pitchFamily="34" charset="0"/>
            </a:endParaRPr>
          </a:p>
          <a:p>
            <a:pPr marL="0" indent="0" algn="just">
              <a:buNone/>
              <a:defRPr/>
            </a:pPr>
            <a:endParaRPr lang="es-ES" sz="300" b="1" u="sng" dirty="0">
              <a:solidFill>
                <a:schemeClr val="accent6">
                  <a:lumMod val="75000"/>
                </a:schemeClr>
              </a:solidFill>
              <a:latin typeface="Arial Narrow" panose="020B0606020202030204" pitchFamily="34" charset="0"/>
            </a:endParaRPr>
          </a:p>
        </p:txBody>
      </p:sp>
      <p:sp>
        <p:nvSpPr>
          <p:cNvPr id="2" name="CuadroTexto 1"/>
          <p:cNvSpPr txBox="1"/>
          <p:nvPr/>
        </p:nvSpPr>
        <p:spPr>
          <a:xfrm>
            <a:off x="7740352" y="1988840"/>
            <a:ext cx="184731" cy="707886"/>
          </a:xfrm>
          <a:prstGeom prst="rect">
            <a:avLst/>
          </a:prstGeom>
          <a:noFill/>
        </p:spPr>
        <p:txBody>
          <a:bodyPr wrap="none" rtlCol="0">
            <a:spAutoFit/>
          </a:bodyPr>
          <a:lstStyle/>
          <a:p>
            <a:endParaRPr lang="es-ES" dirty="0"/>
          </a:p>
        </p:txBody>
      </p:sp>
      <p:sp>
        <p:nvSpPr>
          <p:cNvPr id="3" name="CuadroTexto 2"/>
          <p:cNvSpPr txBox="1"/>
          <p:nvPr/>
        </p:nvSpPr>
        <p:spPr>
          <a:xfrm>
            <a:off x="5189664" y="1643608"/>
            <a:ext cx="3795618" cy="830997"/>
          </a:xfrm>
          <a:prstGeom prst="rect">
            <a:avLst/>
          </a:prstGeom>
          <a:solidFill>
            <a:srgbClr val="FFFF00"/>
          </a:solidFill>
        </p:spPr>
        <p:txBody>
          <a:bodyPr wrap="square" rtlCol="0">
            <a:spAutoFit/>
          </a:bodyPr>
          <a:lstStyle/>
          <a:p>
            <a:pPr marL="0" indent="0" algn="ctr">
              <a:buNone/>
              <a:defRPr/>
            </a:pPr>
            <a:r>
              <a:rPr lang="es-ES" sz="1600" b="1" dirty="0">
                <a:solidFill>
                  <a:srgbClr val="FF0000"/>
                </a:solidFill>
                <a:latin typeface="Arial Narrow" panose="020B0606020202030204" pitchFamily="34" charset="0"/>
              </a:rPr>
              <a:t>En las solicitudes extraordinarias NO se bareman criterios. Y se adjudicarán por orden de presentación.</a:t>
            </a:r>
            <a:endParaRPr lang="es-ES" altLang="es-ES" sz="1600" b="1" u="sng" dirty="0">
              <a:solidFill>
                <a:srgbClr val="FF0000"/>
              </a:solidFill>
              <a:latin typeface="Arial Narrow" panose="020B0606020202030204" pitchFamily="34" charset="0"/>
            </a:endParaRPr>
          </a:p>
        </p:txBody>
      </p:sp>
      <p:sp>
        <p:nvSpPr>
          <p:cNvPr id="4" name="Rectángulo 3"/>
          <p:cNvSpPr/>
          <p:nvPr/>
        </p:nvSpPr>
        <p:spPr>
          <a:xfrm>
            <a:off x="2376264" y="812404"/>
            <a:ext cx="5184576" cy="646331"/>
          </a:xfrm>
          <a:prstGeom prst="rect">
            <a:avLst/>
          </a:prstGeom>
        </p:spPr>
        <p:txBody>
          <a:bodyPr wrap="square">
            <a:spAutoFit/>
          </a:bodyPr>
          <a:lstStyle/>
          <a:p>
            <a:r>
              <a:rPr lang="es-ES" altLang="es-ES" sz="3600" b="1" u="sng" dirty="0">
                <a:solidFill>
                  <a:srgbClr val="C00000"/>
                </a:solidFill>
                <a:latin typeface="Arial Narrow" panose="020B0606020202030204" pitchFamily="34" charset="0"/>
              </a:rPr>
              <a:t>A partir del 18 de junio</a:t>
            </a:r>
            <a:endParaRPr lang="es-ES" sz="3600" dirty="0">
              <a:solidFill>
                <a:srgbClr val="C00000"/>
              </a:solidFill>
            </a:endParaRPr>
          </a:p>
        </p:txBody>
      </p:sp>
      <p:pic>
        <p:nvPicPr>
          <p:cNvPr id="8" name="Imagen 7">
            <a:extLst>
              <a:ext uri="{FF2B5EF4-FFF2-40B4-BE49-F238E27FC236}">
                <a16:creationId xmlns:a16="http://schemas.microsoft.com/office/drawing/2014/main" id="{6A3DE2C7-1CC5-47B1-A4A1-9472C3A07A64}"/>
              </a:ext>
            </a:extLst>
          </p:cNvPr>
          <p:cNvPicPr>
            <a:picLocks noChangeAspect="1"/>
          </p:cNvPicPr>
          <p:nvPr/>
        </p:nvPicPr>
        <p:blipFill>
          <a:blip r:embed="rId2"/>
          <a:stretch>
            <a:fillRect/>
          </a:stretch>
        </p:blipFill>
        <p:spPr>
          <a:xfrm>
            <a:off x="164726" y="140432"/>
            <a:ext cx="767795" cy="1074952"/>
          </a:xfrm>
          <a:prstGeom prst="rect">
            <a:avLst/>
          </a:prstGeom>
        </p:spPr>
      </p:pic>
      <p:sp>
        <p:nvSpPr>
          <p:cNvPr id="9" name="CuadroTexto 8">
            <a:extLst>
              <a:ext uri="{FF2B5EF4-FFF2-40B4-BE49-F238E27FC236}">
                <a16:creationId xmlns:a16="http://schemas.microsoft.com/office/drawing/2014/main" id="{6EFFAF9F-EF12-4CE0-B2E8-4D911DBBF6F1}"/>
              </a:ext>
            </a:extLst>
          </p:cNvPr>
          <p:cNvSpPr txBox="1"/>
          <p:nvPr/>
        </p:nvSpPr>
        <p:spPr>
          <a:xfrm>
            <a:off x="4555443" y="6051186"/>
            <a:ext cx="4443690" cy="584775"/>
          </a:xfrm>
          <a:prstGeom prst="rect">
            <a:avLst/>
          </a:prstGeom>
          <a:solidFill>
            <a:srgbClr val="FFFF00"/>
          </a:solidFill>
        </p:spPr>
        <p:txBody>
          <a:bodyPr wrap="square" rtlCol="0">
            <a:spAutoFit/>
          </a:bodyPr>
          <a:lstStyle/>
          <a:p>
            <a:pPr marL="0" indent="0" algn="ctr">
              <a:buNone/>
              <a:defRPr/>
            </a:pPr>
            <a:r>
              <a:rPr lang="es-ES" sz="1600" b="1" dirty="0">
                <a:solidFill>
                  <a:srgbClr val="FF0000"/>
                </a:solidFill>
                <a:latin typeface="Arial Narrow" panose="020B0606020202030204" pitchFamily="34" charset="0"/>
              </a:rPr>
              <a:t>1ª ADJUDICACIÓN – 9 DE SEPTIEMBRE</a:t>
            </a:r>
          </a:p>
          <a:p>
            <a:pPr marL="0" indent="0" algn="ctr">
              <a:buNone/>
              <a:defRPr/>
            </a:pPr>
            <a:r>
              <a:rPr lang="es-ES" sz="1600" b="1" dirty="0">
                <a:solidFill>
                  <a:srgbClr val="FF0000"/>
                </a:solidFill>
                <a:latin typeface="Arial Narrow" panose="020B0606020202030204" pitchFamily="34" charset="0"/>
              </a:rPr>
              <a:t>Solicitudes estimadas del 18 de junio al 26 de agosto</a:t>
            </a:r>
          </a:p>
        </p:txBody>
      </p:sp>
    </p:spTree>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9219">
                                            <p:txEl>
                                              <p:pRg st="4" end="4"/>
                                            </p:txEl>
                                          </p:spTgt>
                                        </p:tgtEl>
                                        <p:attrNameLst>
                                          <p:attrName>style.visibility</p:attrName>
                                        </p:attrNameLst>
                                      </p:cBhvr>
                                      <p:to>
                                        <p:strVal val="visible"/>
                                      </p:to>
                                    </p:set>
                                    <p:animEffect transition="in" filter="fade">
                                      <p:cBhvr>
                                        <p:cTn id="11" dur="1000"/>
                                        <p:tgtEl>
                                          <p:spTgt spid="9219">
                                            <p:txEl>
                                              <p:pRg st="4" end="4"/>
                                            </p:txEl>
                                          </p:spTgt>
                                        </p:tgtEl>
                                      </p:cBhvr>
                                    </p:animEffect>
                                    <p:anim calcmode="lin" valueType="num">
                                      <p:cBhvr>
                                        <p:cTn id="12" dur="1000" fill="hold"/>
                                        <p:tgtEl>
                                          <p:spTgt spid="9219">
                                            <p:txEl>
                                              <p:pRg st="4" end="4"/>
                                            </p:txEl>
                                          </p:spTgt>
                                        </p:tgtEl>
                                        <p:attrNameLst>
                                          <p:attrName>ppt_x</p:attrName>
                                        </p:attrNameLst>
                                      </p:cBhvr>
                                      <p:tavLst>
                                        <p:tav tm="0">
                                          <p:val>
                                            <p:strVal val="#ppt_x"/>
                                          </p:val>
                                        </p:tav>
                                        <p:tav tm="100000">
                                          <p:val>
                                            <p:strVal val="#ppt_x"/>
                                          </p:val>
                                        </p:tav>
                                      </p:tavLst>
                                    </p:anim>
                                    <p:anim calcmode="lin" valueType="num">
                                      <p:cBhvr>
                                        <p:cTn id="13" dur="1000" fill="hold"/>
                                        <p:tgtEl>
                                          <p:spTgt spid="9219">
                                            <p:txEl>
                                              <p:pRg st="4" end="4"/>
                                            </p:txEl>
                                          </p:spTgt>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219">
                                            <p:txEl>
                                              <p:pRg st="5" end="5"/>
                                            </p:txEl>
                                          </p:spTgt>
                                        </p:tgtEl>
                                        <p:attrNameLst>
                                          <p:attrName>style.visibility</p:attrName>
                                        </p:attrNameLst>
                                      </p:cBhvr>
                                      <p:to>
                                        <p:strVal val="visible"/>
                                      </p:to>
                                    </p:set>
                                    <p:animEffect transition="in" filter="fade">
                                      <p:cBhvr>
                                        <p:cTn id="16" dur="1000"/>
                                        <p:tgtEl>
                                          <p:spTgt spid="9219">
                                            <p:txEl>
                                              <p:pRg st="5" end="5"/>
                                            </p:txEl>
                                          </p:spTgt>
                                        </p:tgtEl>
                                      </p:cBhvr>
                                    </p:animEffect>
                                    <p:anim calcmode="lin" valueType="num">
                                      <p:cBhvr>
                                        <p:cTn id="17" dur="1000" fill="hold"/>
                                        <p:tgtEl>
                                          <p:spTgt spid="9219">
                                            <p:txEl>
                                              <p:pRg st="5" end="5"/>
                                            </p:txEl>
                                          </p:spTgt>
                                        </p:tgtEl>
                                        <p:attrNameLst>
                                          <p:attrName>ppt_x</p:attrName>
                                        </p:attrNameLst>
                                      </p:cBhvr>
                                      <p:tavLst>
                                        <p:tav tm="0">
                                          <p:val>
                                            <p:strVal val="#ppt_x"/>
                                          </p:val>
                                        </p:tav>
                                        <p:tav tm="100000">
                                          <p:val>
                                            <p:strVal val="#ppt_x"/>
                                          </p:val>
                                        </p:tav>
                                      </p:tavLst>
                                    </p:anim>
                                    <p:anim calcmode="lin" valueType="num">
                                      <p:cBhvr>
                                        <p:cTn id="18" dur="1000" fill="hold"/>
                                        <p:tgtEl>
                                          <p:spTgt spid="921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9219">
                                            <p:txEl>
                                              <p:pRg st="6" end="6"/>
                                            </p:txEl>
                                          </p:spTgt>
                                        </p:tgtEl>
                                        <p:attrNameLst>
                                          <p:attrName>style.visibility</p:attrName>
                                        </p:attrNameLst>
                                      </p:cBhvr>
                                      <p:to>
                                        <p:strVal val="visible"/>
                                      </p:to>
                                    </p:set>
                                    <p:animEffect transition="in" filter="fade">
                                      <p:cBhvr>
                                        <p:cTn id="23" dur="1000"/>
                                        <p:tgtEl>
                                          <p:spTgt spid="9219">
                                            <p:txEl>
                                              <p:pRg st="6" end="6"/>
                                            </p:txEl>
                                          </p:spTgt>
                                        </p:tgtEl>
                                      </p:cBhvr>
                                    </p:animEffect>
                                    <p:anim calcmode="lin" valueType="num">
                                      <p:cBhvr>
                                        <p:cTn id="24" dur="1000" fill="hold"/>
                                        <p:tgtEl>
                                          <p:spTgt spid="9219">
                                            <p:txEl>
                                              <p:pRg st="6" end="6"/>
                                            </p:txEl>
                                          </p:spTgt>
                                        </p:tgtEl>
                                        <p:attrNameLst>
                                          <p:attrName>ppt_x</p:attrName>
                                        </p:attrNameLst>
                                      </p:cBhvr>
                                      <p:tavLst>
                                        <p:tav tm="0">
                                          <p:val>
                                            <p:strVal val="#ppt_x"/>
                                          </p:val>
                                        </p:tav>
                                        <p:tav tm="100000">
                                          <p:val>
                                            <p:strVal val="#ppt_x"/>
                                          </p:val>
                                        </p:tav>
                                      </p:tavLst>
                                    </p:anim>
                                    <p:anim calcmode="lin" valueType="num">
                                      <p:cBhvr>
                                        <p:cTn id="25" dur="1000" fill="hold"/>
                                        <p:tgtEl>
                                          <p:spTgt spid="9219">
                                            <p:txEl>
                                              <p:pRg st="6" end="6"/>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9219">
                                            <p:txEl>
                                              <p:pRg st="7" end="7"/>
                                            </p:txEl>
                                          </p:spTgt>
                                        </p:tgtEl>
                                        <p:attrNameLst>
                                          <p:attrName>style.visibility</p:attrName>
                                        </p:attrNameLst>
                                      </p:cBhvr>
                                      <p:to>
                                        <p:strVal val="visible"/>
                                      </p:to>
                                    </p:set>
                                    <p:animEffect transition="in" filter="fade">
                                      <p:cBhvr>
                                        <p:cTn id="28" dur="1000"/>
                                        <p:tgtEl>
                                          <p:spTgt spid="9219">
                                            <p:txEl>
                                              <p:pRg st="7" end="7"/>
                                            </p:txEl>
                                          </p:spTgt>
                                        </p:tgtEl>
                                      </p:cBhvr>
                                    </p:animEffect>
                                    <p:anim calcmode="lin" valueType="num">
                                      <p:cBhvr>
                                        <p:cTn id="29" dur="1000" fill="hold"/>
                                        <p:tgtEl>
                                          <p:spTgt spid="9219">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9219">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219">
                                            <p:txEl>
                                              <p:pRg st="8" end="8"/>
                                            </p:txEl>
                                          </p:spTgt>
                                        </p:tgtEl>
                                        <p:attrNameLst>
                                          <p:attrName>style.visibility</p:attrName>
                                        </p:attrNameLst>
                                      </p:cBhvr>
                                      <p:to>
                                        <p:strVal val="visible"/>
                                      </p:to>
                                    </p:set>
                                    <p:animEffect transition="in" filter="fade">
                                      <p:cBhvr>
                                        <p:cTn id="35" dur="1000"/>
                                        <p:tgtEl>
                                          <p:spTgt spid="9219">
                                            <p:txEl>
                                              <p:pRg st="8" end="8"/>
                                            </p:txEl>
                                          </p:spTgt>
                                        </p:tgtEl>
                                      </p:cBhvr>
                                    </p:animEffect>
                                    <p:anim calcmode="lin" valueType="num">
                                      <p:cBhvr>
                                        <p:cTn id="36" dur="1000" fill="hold"/>
                                        <p:tgtEl>
                                          <p:spTgt spid="9219">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9219">
                                            <p:txEl>
                                              <p:pRg st="8" end="8"/>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9219">
                                            <p:txEl>
                                              <p:pRg st="9" end="9"/>
                                            </p:txEl>
                                          </p:spTgt>
                                        </p:tgtEl>
                                        <p:attrNameLst>
                                          <p:attrName>style.visibility</p:attrName>
                                        </p:attrNameLst>
                                      </p:cBhvr>
                                      <p:to>
                                        <p:strVal val="visible"/>
                                      </p:to>
                                    </p:set>
                                    <p:animEffect transition="in" filter="fade">
                                      <p:cBhvr>
                                        <p:cTn id="40" dur="1000"/>
                                        <p:tgtEl>
                                          <p:spTgt spid="9219">
                                            <p:txEl>
                                              <p:pRg st="9" end="9"/>
                                            </p:txEl>
                                          </p:spTgt>
                                        </p:tgtEl>
                                      </p:cBhvr>
                                    </p:animEffect>
                                    <p:anim calcmode="lin" valueType="num">
                                      <p:cBhvr>
                                        <p:cTn id="41" dur="1000" fill="hold"/>
                                        <p:tgtEl>
                                          <p:spTgt spid="9219">
                                            <p:txEl>
                                              <p:pRg st="9" end="9"/>
                                            </p:txEl>
                                          </p:spTgt>
                                        </p:tgtEl>
                                        <p:attrNameLst>
                                          <p:attrName>ppt_x</p:attrName>
                                        </p:attrNameLst>
                                      </p:cBhvr>
                                      <p:tavLst>
                                        <p:tav tm="0">
                                          <p:val>
                                            <p:strVal val="#ppt_x"/>
                                          </p:val>
                                        </p:tav>
                                        <p:tav tm="100000">
                                          <p:val>
                                            <p:strVal val="#ppt_x"/>
                                          </p:val>
                                        </p:tav>
                                      </p:tavLst>
                                    </p:anim>
                                    <p:anim calcmode="lin" valueType="num">
                                      <p:cBhvr>
                                        <p:cTn id="42" dur="1000" fill="hold"/>
                                        <p:tgtEl>
                                          <p:spTgt spid="9219">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9219">
                                            <p:txEl>
                                              <p:pRg st="10" end="10"/>
                                            </p:txEl>
                                          </p:spTgt>
                                        </p:tgtEl>
                                        <p:attrNameLst>
                                          <p:attrName>style.visibility</p:attrName>
                                        </p:attrNameLst>
                                      </p:cBhvr>
                                      <p:to>
                                        <p:strVal val="visible"/>
                                      </p:to>
                                    </p:set>
                                    <p:animEffect transition="in" filter="fade">
                                      <p:cBhvr>
                                        <p:cTn id="47" dur="1000"/>
                                        <p:tgtEl>
                                          <p:spTgt spid="9219">
                                            <p:txEl>
                                              <p:pRg st="10" end="10"/>
                                            </p:txEl>
                                          </p:spTgt>
                                        </p:tgtEl>
                                      </p:cBhvr>
                                    </p:animEffect>
                                    <p:anim calcmode="lin" valueType="num">
                                      <p:cBhvr>
                                        <p:cTn id="48" dur="1000" fill="hold"/>
                                        <p:tgtEl>
                                          <p:spTgt spid="9219">
                                            <p:txEl>
                                              <p:pRg st="10" end="10"/>
                                            </p:txEl>
                                          </p:spTgt>
                                        </p:tgtEl>
                                        <p:attrNameLst>
                                          <p:attrName>ppt_x</p:attrName>
                                        </p:attrNameLst>
                                      </p:cBhvr>
                                      <p:tavLst>
                                        <p:tav tm="0">
                                          <p:val>
                                            <p:strVal val="#ppt_x"/>
                                          </p:val>
                                        </p:tav>
                                        <p:tav tm="100000">
                                          <p:val>
                                            <p:strVal val="#ppt_x"/>
                                          </p:val>
                                        </p:tav>
                                      </p:tavLst>
                                    </p:anim>
                                    <p:anim calcmode="lin" valueType="num">
                                      <p:cBhvr>
                                        <p:cTn id="49" dur="1000" fill="hold"/>
                                        <p:tgtEl>
                                          <p:spTgt spid="9219">
                                            <p:txEl>
                                              <p:pRg st="10" end="10"/>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9219">
                                            <p:txEl>
                                              <p:pRg st="11" end="11"/>
                                            </p:txEl>
                                          </p:spTgt>
                                        </p:tgtEl>
                                        <p:attrNameLst>
                                          <p:attrName>style.visibility</p:attrName>
                                        </p:attrNameLst>
                                      </p:cBhvr>
                                      <p:to>
                                        <p:strVal val="visible"/>
                                      </p:to>
                                    </p:set>
                                    <p:animEffect transition="in" filter="fade">
                                      <p:cBhvr>
                                        <p:cTn id="52" dur="1000"/>
                                        <p:tgtEl>
                                          <p:spTgt spid="9219">
                                            <p:txEl>
                                              <p:pRg st="11" end="11"/>
                                            </p:txEl>
                                          </p:spTgt>
                                        </p:tgtEl>
                                      </p:cBhvr>
                                    </p:animEffect>
                                    <p:anim calcmode="lin" valueType="num">
                                      <p:cBhvr>
                                        <p:cTn id="53" dur="1000" fill="hold"/>
                                        <p:tgtEl>
                                          <p:spTgt spid="9219">
                                            <p:txEl>
                                              <p:pRg st="11" end="11"/>
                                            </p:txEl>
                                          </p:spTgt>
                                        </p:tgtEl>
                                        <p:attrNameLst>
                                          <p:attrName>ppt_x</p:attrName>
                                        </p:attrNameLst>
                                      </p:cBhvr>
                                      <p:tavLst>
                                        <p:tav tm="0">
                                          <p:val>
                                            <p:strVal val="#ppt_x"/>
                                          </p:val>
                                        </p:tav>
                                        <p:tav tm="100000">
                                          <p:val>
                                            <p:strVal val="#ppt_x"/>
                                          </p:val>
                                        </p:tav>
                                      </p:tavLst>
                                    </p:anim>
                                    <p:anim calcmode="lin" valueType="num">
                                      <p:cBhvr>
                                        <p:cTn id="54" dur="1000" fill="hold"/>
                                        <p:tgtEl>
                                          <p:spTgt spid="9219">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9219">
                                            <p:txEl>
                                              <p:pRg st="12" end="12"/>
                                            </p:txEl>
                                          </p:spTgt>
                                        </p:tgtEl>
                                        <p:attrNameLst>
                                          <p:attrName>style.visibility</p:attrName>
                                        </p:attrNameLst>
                                      </p:cBhvr>
                                      <p:to>
                                        <p:strVal val="visible"/>
                                      </p:to>
                                    </p:set>
                                    <p:animEffect transition="in" filter="fade">
                                      <p:cBhvr>
                                        <p:cTn id="59" dur="1000"/>
                                        <p:tgtEl>
                                          <p:spTgt spid="9219">
                                            <p:txEl>
                                              <p:pRg st="12" end="12"/>
                                            </p:txEl>
                                          </p:spTgt>
                                        </p:tgtEl>
                                      </p:cBhvr>
                                    </p:animEffect>
                                    <p:anim calcmode="lin" valueType="num">
                                      <p:cBhvr>
                                        <p:cTn id="60" dur="1000" fill="hold"/>
                                        <p:tgtEl>
                                          <p:spTgt spid="9219">
                                            <p:txEl>
                                              <p:pRg st="12" end="12"/>
                                            </p:txEl>
                                          </p:spTgt>
                                        </p:tgtEl>
                                        <p:attrNameLst>
                                          <p:attrName>ppt_x</p:attrName>
                                        </p:attrNameLst>
                                      </p:cBhvr>
                                      <p:tavLst>
                                        <p:tav tm="0">
                                          <p:val>
                                            <p:strVal val="#ppt_x"/>
                                          </p:val>
                                        </p:tav>
                                        <p:tav tm="100000">
                                          <p:val>
                                            <p:strVal val="#ppt_x"/>
                                          </p:val>
                                        </p:tav>
                                      </p:tavLst>
                                    </p:anim>
                                    <p:anim calcmode="lin" valueType="num">
                                      <p:cBhvr>
                                        <p:cTn id="61" dur="1000" fill="hold"/>
                                        <p:tgtEl>
                                          <p:spTgt spid="9219">
                                            <p:txEl>
                                              <p:pRg st="12" end="12"/>
                                            </p:txEl>
                                          </p:spTgt>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9219">
                                            <p:txEl>
                                              <p:pRg st="13" end="13"/>
                                            </p:txEl>
                                          </p:spTgt>
                                        </p:tgtEl>
                                        <p:attrNameLst>
                                          <p:attrName>style.visibility</p:attrName>
                                        </p:attrNameLst>
                                      </p:cBhvr>
                                      <p:to>
                                        <p:strVal val="visible"/>
                                      </p:to>
                                    </p:set>
                                    <p:animEffect transition="in" filter="fade">
                                      <p:cBhvr>
                                        <p:cTn id="64" dur="1000"/>
                                        <p:tgtEl>
                                          <p:spTgt spid="9219">
                                            <p:txEl>
                                              <p:pRg st="13" end="13"/>
                                            </p:txEl>
                                          </p:spTgt>
                                        </p:tgtEl>
                                      </p:cBhvr>
                                    </p:animEffect>
                                    <p:anim calcmode="lin" valueType="num">
                                      <p:cBhvr>
                                        <p:cTn id="65" dur="1000" fill="hold"/>
                                        <p:tgtEl>
                                          <p:spTgt spid="9219">
                                            <p:txEl>
                                              <p:pRg st="13" end="13"/>
                                            </p:txEl>
                                          </p:spTgt>
                                        </p:tgtEl>
                                        <p:attrNameLst>
                                          <p:attrName>ppt_x</p:attrName>
                                        </p:attrNameLst>
                                      </p:cBhvr>
                                      <p:tavLst>
                                        <p:tav tm="0">
                                          <p:val>
                                            <p:strVal val="#ppt_x"/>
                                          </p:val>
                                        </p:tav>
                                        <p:tav tm="100000">
                                          <p:val>
                                            <p:strVal val="#ppt_x"/>
                                          </p:val>
                                        </p:tav>
                                      </p:tavLst>
                                    </p:anim>
                                    <p:anim calcmode="lin" valueType="num">
                                      <p:cBhvr>
                                        <p:cTn id="66" dur="1000" fill="hold"/>
                                        <p:tgtEl>
                                          <p:spTgt spid="9219">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flipV="1">
            <a:off x="533401" y="4301070"/>
            <a:ext cx="5478760" cy="194730"/>
          </a:xfrm>
        </p:spPr>
        <p:txBody>
          <a:bodyPr>
            <a:normAutofit fontScale="90000"/>
          </a:bodyPr>
          <a:lstStyle/>
          <a:p>
            <a:endParaRPr lang="es-ES" dirty="0"/>
          </a:p>
        </p:txBody>
      </p:sp>
      <p:sp>
        <p:nvSpPr>
          <p:cNvPr id="3" name="Marcador de contenido 2"/>
          <p:cNvSpPr>
            <a:spLocks noGrp="1"/>
          </p:cNvSpPr>
          <p:nvPr>
            <p:ph idx="1"/>
          </p:nvPr>
        </p:nvSpPr>
        <p:spPr>
          <a:xfrm>
            <a:off x="533401" y="2492896"/>
            <a:ext cx="2598440" cy="1808174"/>
          </a:xfrm>
        </p:spPr>
        <p:txBody>
          <a:bodyPr/>
          <a:lstStyle/>
          <a:p>
            <a:pPr marL="0" indent="0">
              <a:buNone/>
            </a:pPr>
            <a:endParaRPr lang="es-ES" dirty="0"/>
          </a:p>
        </p:txBody>
      </p:sp>
      <p:sp>
        <p:nvSpPr>
          <p:cNvPr id="6" name="AutoShape 2"/>
          <p:cNvSpPr>
            <a:spLocks noChangeArrowheads="1"/>
          </p:cNvSpPr>
          <p:nvPr/>
        </p:nvSpPr>
        <p:spPr bwMode="auto">
          <a:xfrm>
            <a:off x="107504" y="1068466"/>
            <a:ext cx="8640960" cy="4736797"/>
          </a:xfrm>
          <a:prstGeom prst="roundRect">
            <a:avLst>
              <a:gd name="adj" fmla="val 16667"/>
            </a:avLst>
          </a:prstGeom>
          <a:solidFill>
            <a:srgbClr val="7030A0"/>
          </a:solidFill>
          <a:ln w="38100">
            <a:solidFill>
              <a:srgbClr val="F2F2F2"/>
            </a:solidFill>
            <a:round/>
            <a:headEnd/>
            <a:tailEnd/>
          </a:ln>
          <a:effectLst>
            <a:outerShdw dist="28398" dir="3806097" algn="ctr" rotWithShape="0">
              <a:srgbClr val="1F4D78">
                <a:alpha val="50000"/>
              </a:srgbClr>
            </a:outerShdw>
          </a:effectLst>
        </p:spPr>
        <p:txBody>
          <a:bodyPr vert="horz" wrap="square" lIns="91440" tIns="45720" rIns="91440" bIns="45720" numCol="1" anchor="t" anchorCtr="0" compatLnSpc="1">
            <a:prstTxWarp prst="textNoShape">
              <a:avLst/>
            </a:prstTxWarp>
          </a:bodyPr>
          <a:lstStyle/>
          <a:p>
            <a:endParaRPr lang="es-ES"/>
          </a:p>
        </p:txBody>
      </p:sp>
      <p:sp>
        <p:nvSpPr>
          <p:cNvPr id="7" name="Rectángulo 6"/>
          <p:cNvSpPr/>
          <p:nvPr/>
        </p:nvSpPr>
        <p:spPr>
          <a:xfrm>
            <a:off x="467544" y="1412776"/>
            <a:ext cx="7920880" cy="4216539"/>
          </a:xfrm>
          <a:prstGeom prst="rect">
            <a:avLst/>
          </a:prstGeom>
        </p:spPr>
        <p:txBody>
          <a:bodyPr wrap="square">
            <a:spAutoFit/>
          </a:bodyPr>
          <a:lstStyle/>
          <a:p>
            <a:pPr marR="27940" algn="just">
              <a:spcAft>
                <a:spcPts val="0"/>
              </a:spcAft>
            </a:pPr>
            <a:r>
              <a:rPr lang="es-ES" sz="2400" dirty="0">
                <a:solidFill>
                  <a:srgbClr val="FFFFFF"/>
                </a:solidFill>
                <a:latin typeface="Arial Narrow" panose="020B0606020202030204" pitchFamily="34" charset="0"/>
                <a:ea typeface="Times New Roman" panose="02020603050405020304" pitchFamily="18" charset="0"/>
              </a:rPr>
              <a:t>SI TIENE UN </a:t>
            </a:r>
            <a:r>
              <a:rPr lang="es-ES" sz="2400" b="1" u="sng" dirty="0">
                <a:solidFill>
                  <a:srgbClr val="FFFFFF"/>
                </a:solidFill>
                <a:latin typeface="Arial Narrow" panose="020B0606020202030204" pitchFamily="34" charset="0"/>
                <a:ea typeface="Times New Roman" panose="02020603050405020304" pitchFamily="18" charset="0"/>
              </a:rPr>
              <a:t>PROBLEMA DE TIPO TÉCNICO</a:t>
            </a:r>
            <a:r>
              <a:rPr lang="es-ES" sz="2400" dirty="0">
                <a:solidFill>
                  <a:srgbClr val="FFFFFF"/>
                </a:solidFill>
                <a:latin typeface="Arial Narrow" panose="020B0606020202030204" pitchFamily="34" charset="0"/>
                <a:ea typeface="Times New Roman" panose="02020603050405020304" pitchFamily="18" charset="0"/>
              </a:rPr>
              <a:t> CON LA PLATAFORMA EDUCAMOSCLM, HA DE SELECCIONR EL SIGUIENTE ENLACE:</a:t>
            </a:r>
          </a:p>
          <a:p>
            <a:pPr marR="27940">
              <a:spcAft>
                <a:spcPts val="0"/>
              </a:spcAft>
            </a:pPr>
            <a:endParaRPr lang="es-ES" sz="2800" u="sng" dirty="0">
              <a:solidFill>
                <a:srgbClr val="FFFFFF"/>
              </a:solidFill>
              <a:latin typeface="Arial Narrow" panose="020B0606020202030204" pitchFamily="34" charset="0"/>
              <a:ea typeface="Times New Roman" panose="02020603050405020304" pitchFamily="18" charset="0"/>
            </a:endParaRPr>
          </a:p>
          <a:p>
            <a:pPr marR="27940" algn="just">
              <a:spcAft>
                <a:spcPts val="0"/>
              </a:spcAft>
            </a:pPr>
            <a:endParaRPr lang="es-ES" sz="2400" dirty="0">
              <a:solidFill>
                <a:srgbClr val="FFFFFF"/>
              </a:solidFill>
              <a:latin typeface="Arial Narrow" panose="020B0606020202030204" pitchFamily="34" charset="0"/>
              <a:ea typeface="Times New Roman" panose="02020603050405020304" pitchFamily="18" charset="0"/>
            </a:endParaRPr>
          </a:p>
          <a:p>
            <a:pPr marR="27940" algn="just">
              <a:spcAft>
                <a:spcPts val="0"/>
              </a:spcAft>
            </a:pPr>
            <a:endParaRPr lang="es-ES" sz="2400" dirty="0">
              <a:solidFill>
                <a:srgbClr val="FFFFFF"/>
              </a:solidFill>
              <a:latin typeface="Arial Narrow" panose="020B0606020202030204" pitchFamily="34" charset="0"/>
              <a:ea typeface="Times New Roman" panose="02020603050405020304" pitchFamily="18" charset="0"/>
            </a:endParaRPr>
          </a:p>
          <a:p>
            <a:pPr marR="27940" algn="just">
              <a:spcAft>
                <a:spcPts val="0"/>
              </a:spcAft>
            </a:pPr>
            <a:endParaRPr lang="es-ES" sz="2400" dirty="0">
              <a:solidFill>
                <a:srgbClr val="FFFFFF"/>
              </a:solidFill>
              <a:latin typeface="Arial Narrow" panose="020B0606020202030204" pitchFamily="34" charset="0"/>
              <a:ea typeface="Times New Roman" panose="02020603050405020304" pitchFamily="18" charset="0"/>
            </a:endParaRPr>
          </a:p>
          <a:p>
            <a:pPr marR="27940" algn="just">
              <a:spcAft>
                <a:spcPts val="0"/>
              </a:spcAft>
            </a:pPr>
            <a:endParaRPr lang="es-ES" sz="2400" dirty="0">
              <a:solidFill>
                <a:srgbClr val="FFFFFF"/>
              </a:solidFill>
              <a:latin typeface="Arial Narrow" panose="020B0606020202030204" pitchFamily="34" charset="0"/>
              <a:ea typeface="Times New Roman" panose="02020603050405020304" pitchFamily="18" charset="0"/>
            </a:endParaRPr>
          </a:p>
          <a:p>
            <a:pPr marR="27940" algn="just">
              <a:spcAft>
                <a:spcPts val="0"/>
              </a:spcAft>
            </a:pPr>
            <a:r>
              <a:rPr lang="es-ES" sz="2400" dirty="0">
                <a:solidFill>
                  <a:srgbClr val="FFFFFF"/>
                </a:solidFill>
                <a:latin typeface="Arial Narrow" panose="020B0606020202030204" pitchFamily="34" charset="0"/>
                <a:ea typeface="Times New Roman" panose="02020603050405020304" pitchFamily="18" charset="0"/>
              </a:rPr>
              <a:t>Se abrirá una ventana de datos donde se puede exponer la incidencia. Es aconsejable indicar todos los detalles del problema y los datos que se solicitan.</a:t>
            </a:r>
            <a:endParaRPr lang="es-ES" sz="2400" dirty="0">
              <a:effectLst/>
              <a:latin typeface="Times New Roman" panose="02020603050405020304" pitchFamily="18" charset="0"/>
              <a:ea typeface="Times New Roman" panose="02020603050405020304" pitchFamily="18" charset="0"/>
            </a:endParaRPr>
          </a:p>
        </p:txBody>
      </p:sp>
      <p:pic>
        <p:nvPicPr>
          <p:cNvPr id="4" name="Imagen 3">
            <a:extLst>
              <a:ext uri="{FF2B5EF4-FFF2-40B4-BE49-F238E27FC236}">
                <a16:creationId xmlns:a16="http://schemas.microsoft.com/office/drawing/2014/main" id="{F73B840A-9B76-454F-AB0C-9CEF7C9934F0}"/>
              </a:ext>
            </a:extLst>
          </p:cNvPr>
          <p:cNvPicPr>
            <a:picLocks noChangeAspect="1"/>
          </p:cNvPicPr>
          <p:nvPr/>
        </p:nvPicPr>
        <p:blipFill>
          <a:blip r:embed="rId2"/>
          <a:stretch>
            <a:fillRect/>
          </a:stretch>
        </p:blipFill>
        <p:spPr>
          <a:xfrm>
            <a:off x="1250813" y="2663445"/>
            <a:ext cx="6129500" cy="1773315"/>
          </a:xfrm>
          <a:prstGeom prst="rect">
            <a:avLst/>
          </a:prstGeom>
        </p:spPr>
      </p:pic>
      <p:pic>
        <p:nvPicPr>
          <p:cNvPr id="8" name="Imagen 7">
            <a:extLst>
              <a:ext uri="{FF2B5EF4-FFF2-40B4-BE49-F238E27FC236}">
                <a16:creationId xmlns:a16="http://schemas.microsoft.com/office/drawing/2014/main" id="{B50AE04F-A115-4724-9469-EB0D6E05DD19}"/>
              </a:ext>
            </a:extLst>
          </p:cNvPr>
          <p:cNvPicPr>
            <a:picLocks noChangeAspect="1"/>
          </p:cNvPicPr>
          <p:nvPr/>
        </p:nvPicPr>
        <p:blipFill>
          <a:blip r:embed="rId3"/>
          <a:stretch>
            <a:fillRect/>
          </a:stretch>
        </p:blipFill>
        <p:spPr>
          <a:xfrm>
            <a:off x="164727" y="140432"/>
            <a:ext cx="662858" cy="928035"/>
          </a:xfrm>
          <a:prstGeom prst="rect">
            <a:avLst/>
          </a:prstGeom>
        </p:spPr>
      </p:pic>
    </p:spTree>
    <p:extLst>
      <p:ext uri="{BB962C8B-B14F-4D97-AF65-F5344CB8AC3E}">
        <p14:creationId xmlns:p14="http://schemas.microsoft.com/office/powerpoint/2010/main" val="694597418"/>
      </p:ext>
    </p:extLst>
  </p:cSld>
  <p:clrMapOvr>
    <a:masterClrMapping/>
  </p:clrMapOvr>
  <p:transition spd="slow">
    <p:pull dir="l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107950" y="115888"/>
            <a:ext cx="89281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eaLnBrk="0" fontAlgn="base" hangingPunct="0">
              <a:spcBef>
                <a:spcPct val="0"/>
              </a:spcBef>
              <a:spcAft>
                <a:spcPct val="0"/>
              </a:spcAft>
              <a:defRPr sz="4000">
                <a:solidFill>
                  <a:schemeClr val="tx1"/>
                </a:solidFill>
                <a:latin typeface="Arial" charset="0"/>
              </a:defRPr>
            </a:lvl6pPr>
            <a:lvl7pPr marL="2971800" indent="-228600" eaLnBrk="0" fontAlgn="base" hangingPunct="0">
              <a:spcBef>
                <a:spcPct val="0"/>
              </a:spcBef>
              <a:spcAft>
                <a:spcPct val="0"/>
              </a:spcAft>
              <a:defRPr sz="4000">
                <a:solidFill>
                  <a:schemeClr val="tx1"/>
                </a:solidFill>
                <a:latin typeface="Arial" charset="0"/>
              </a:defRPr>
            </a:lvl7pPr>
            <a:lvl8pPr marL="3429000" indent="-228600" eaLnBrk="0" fontAlgn="base" hangingPunct="0">
              <a:spcBef>
                <a:spcPct val="0"/>
              </a:spcBef>
              <a:spcAft>
                <a:spcPct val="0"/>
              </a:spcAft>
              <a:defRPr sz="4000">
                <a:solidFill>
                  <a:schemeClr val="tx1"/>
                </a:solidFill>
                <a:latin typeface="Arial" charset="0"/>
              </a:defRPr>
            </a:lvl8pPr>
            <a:lvl9pPr marL="3886200" indent="-228600" eaLnBrk="0" fontAlgn="base" hangingPunct="0">
              <a:spcBef>
                <a:spcPct val="0"/>
              </a:spcBef>
              <a:spcAft>
                <a:spcPct val="0"/>
              </a:spcAft>
              <a:defRPr sz="4000">
                <a:solidFill>
                  <a:schemeClr val="tx1"/>
                </a:solidFill>
                <a:latin typeface="Arial" charset="0"/>
              </a:defRPr>
            </a:lvl9pPr>
          </a:lstStyle>
          <a:p>
            <a:pPr algn="ctr" eaLnBrk="1" hangingPunct="1">
              <a:defRPr/>
            </a:pPr>
            <a:r>
              <a:rPr lang="es-ES" altLang="es-ES" sz="3600" b="1" dirty="0">
                <a:latin typeface="+mn-lt"/>
                <a:cs typeface="Times New Roman" pitchFamily="18" charset="0"/>
              </a:rPr>
              <a:t>CANALES DE INFORMACIÓN FAMILIAS</a:t>
            </a:r>
          </a:p>
        </p:txBody>
      </p:sp>
      <p:sp>
        <p:nvSpPr>
          <p:cNvPr id="36867" name="Rectangle 4"/>
          <p:cNvSpPr>
            <a:spLocks noChangeArrowheads="1"/>
          </p:cNvSpPr>
          <p:nvPr/>
        </p:nvSpPr>
        <p:spPr bwMode="auto">
          <a:xfrm>
            <a:off x="153390" y="836712"/>
            <a:ext cx="8856538" cy="59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Font typeface="Arial" panose="020B0604020202020204" pitchFamily="34" charset="0"/>
              <a:buChar char="•"/>
              <a:tabLst>
                <a:tab pos="457200" algn="l"/>
              </a:tabLst>
              <a:defRPr sz="3200">
                <a:solidFill>
                  <a:schemeClr val="tx1"/>
                </a:solidFill>
                <a:latin typeface="Calibri" panose="020F0502020204030204" pitchFamily="34" charset="0"/>
              </a:defRPr>
            </a:lvl1pPr>
            <a:lvl2pPr eaLnBrk="0" hangingPunct="0">
              <a:spcBef>
                <a:spcPct val="20000"/>
              </a:spcBef>
              <a:buFont typeface="Arial" panose="020B0604020202020204" pitchFamily="34" charset="0"/>
              <a:buChar char="–"/>
              <a:tabLst>
                <a:tab pos="457200" algn="l"/>
              </a:tabLst>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tabLst>
                <a:tab pos="457200" algn="l"/>
              </a:tabLst>
              <a:defRPr sz="2400">
                <a:solidFill>
                  <a:schemeClr val="tx1"/>
                </a:solidFill>
                <a:latin typeface="Calibri" panose="020F0502020204030204" pitchFamily="34" charset="0"/>
              </a:defRPr>
            </a:lvl3pPr>
            <a:lvl4pPr eaLnBrk="0" hangingPunct="0">
              <a:spcBef>
                <a:spcPct val="20000"/>
              </a:spcBef>
              <a:buFont typeface="Arial" panose="020B0604020202020204" pitchFamily="34" charset="0"/>
              <a:buChar char="–"/>
              <a:tabLst>
                <a:tab pos="457200" algn="l"/>
              </a:tabLst>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tabLst>
                <a:tab pos="4572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9pPr>
          </a:lstStyle>
          <a:p>
            <a:pPr marL="914400" lvl="1" indent="-457200" algn="just" eaLnBrk="1" hangingPunct="1">
              <a:spcBef>
                <a:spcPct val="0"/>
              </a:spcBef>
              <a:buClr>
                <a:srgbClr val="42A9AE"/>
              </a:buClr>
              <a:buFont typeface="Wingdings" panose="05000000000000000000" pitchFamily="2" charset="2"/>
              <a:buChar char="ü"/>
              <a:defRPr/>
            </a:pPr>
            <a:r>
              <a:rPr lang="es-ES" altLang="es-ES" b="1" dirty="0">
                <a:latin typeface="Arial Narrow" panose="020B0606020202030204" pitchFamily="34" charset="0"/>
                <a:cs typeface="Times New Roman" panose="02020603050405020304" pitchFamily="18" charset="0"/>
              </a:rPr>
              <a:t>Portal de Educación</a:t>
            </a:r>
            <a:r>
              <a:rPr lang="es-ES" altLang="es-ES" b="1" dirty="0">
                <a:solidFill>
                  <a:srgbClr val="5098A0"/>
                </a:solidFill>
                <a:latin typeface="Arial Narrow" panose="020B0606020202030204" pitchFamily="34" charset="0"/>
                <a:cs typeface="Times New Roman" panose="02020603050405020304" pitchFamily="18" charset="0"/>
              </a:rPr>
              <a:t>: </a:t>
            </a:r>
            <a:r>
              <a:rPr lang="es-ES" altLang="es-ES" b="1" dirty="0">
                <a:solidFill>
                  <a:srgbClr val="FF0000"/>
                </a:solidFill>
                <a:latin typeface="Arial Narrow" panose="020B0606020202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educa.jccm.es</a:t>
            </a:r>
            <a:endParaRPr lang="es-ES" altLang="es-ES" b="1" dirty="0">
              <a:solidFill>
                <a:srgbClr val="FF0000"/>
              </a:solidFill>
              <a:latin typeface="Arial Narrow" panose="020B0606020202030204" pitchFamily="34" charset="0"/>
              <a:cs typeface="Times New Roman" panose="02020603050405020304" pitchFamily="18" charset="0"/>
            </a:endParaRPr>
          </a:p>
          <a:p>
            <a:pPr marL="1485900" lvl="2" indent="-342900" algn="just" eaLnBrk="1" hangingPunct="1">
              <a:spcBef>
                <a:spcPct val="0"/>
              </a:spcBef>
              <a:buClr>
                <a:srgbClr val="42A9AE"/>
              </a:buClr>
              <a:buFont typeface="Wingdings" panose="05000000000000000000" pitchFamily="2" charset="2"/>
              <a:buChar char="ü"/>
              <a:defRPr/>
            </a:pPr>
            <a:r>
              <a:rPr lang="es-ES" altLang="es-ES" sz="2000" b="1" dirty="0">
                <a:solidFill>
                  <a:srgbClr val="5098A0"/>
                </a:solidFill>
                <a:latin typeface="Arial Narrow" panose="020B0606020202030204" pitchFamily="34" charset="0"/>
                <a:cs typeface="Times New Roman" panose="02020603050405020304" pitchFamily="18" charset="0"/>
              </a:rPr>
              <a:t>Guía para las familias. </a:t>
            </a:r>
          </a:p>
          <a:p>
            <a:pPr marL="1485900" lvl="2" indent="-342900" eaLnBrk="1" hangingPunct="1">
              <a:spcBef>
                <a:spcPct val="0"/>
              </a:spcBef>
              <a:buClr>
                <a:srgbClr val="42A9AE"/>
              </a:buClr>
              <a:buFont typeface="Wingdings" panose="05000000000000000000" pitchFamily="2" charset="2"/>
              <a:buChar char="ü"/>
              <a:defRPr/>
            </a:pPr>
            <a:r>
              <a:rPr lang="es-ES" altLang="es-ES" sz="2000" b="1" dirty="0">
                <a:solidFill>
                  <a:srgbClr val="5098A0"/>
                </a:solidFill>
                <a:latin typeface="Arial Narrow" panose="020B0606020202030204" pitchFamily="34" charset="0"/>
                <a:cs typeface="Times New Roman" panose="02020603050405020304" pitchFamily="18" charset="0"/>
              </a:rPr>
              <a:t>Video – tutoriales (solicitudes, matriculación, reclamaciones, renuncias…)</a:t>
            </a:r>
          </a:p>
          <a:p>
            <a:pPr marL="1485900" lvl="2" indent="-342900" algn="just" eaLnBrk="1" hangingPunct="1">
              <a:spcBef>
                <a:spcPct val="0"/>
              </a:spcBef>
              <a:buClr>
                <a:srgbClr val="42A9AE"/>
              </a:buClr>
              <a:buFont typeface="Wingdings" panose="05000000000000000000" pitchFamily="2" charset="2"/>
              <a:buChar char="ü"/>
              <a:defRPr/>
            </a:pPr>
            <a:r>
              <a:rPr lang="es-ES" altLang="es-ES" sz="2000" b="1" dirty="0">
                <a:solidFill>
                  <a:srgbClr val="5098A0"/>
                </a:solidFill>
                <a:latin typeface="Arial Narrow" panose="020B0606020202030204" pitchFamily="34" charset="0"/>
                <a:cs typeface="Times New Roman" panose="02020603050405020304" pitchFamily="18" charset="0"/>
              </a:rPr>
              <a:t>Preguntas frecuentes</a:t>
            </a:r>
          </a:p>
          <a:p>
            <a:pPr marL="1485900" lvl="2" indent="-342900" algn="just" eaLnBrk="1" hangingPunct="1">
              <a:spcBef>
                <a:spcPct val="0"/>
              </a:spcBef>
              <a:buClr>
                <a:srgbClr val="42A9AE"/>
              </a:buClr>
              <a:buFont typeface="Wingdings" panose="05000000000000000000" pitchFamily="2" charset="2"/>
              <a:buChar char="ü"/>
              <a:defRPr/>
            </a:pPr>
            <a:r>
              <a:rPr lang="es-ES" altLang="es-ES" sz="2000" b="1" dirty="0">
                <a:solidFill>
                  <a:srgbClr val="5098A0"/>
                </a:solidFill>
                <a:latin typeface="Arial Narrow" panose="020B0606020202030204" pitchFamily="34" charset="0"/>
                <a:cs typeface="Times New Roman" panose="02020603050405020304" pitchFamily="18" charset="0"/>
              </a:rPr>
              <a:t>Oferta educativa</a:t>
            </a:r>
            <a:endParaRPr lang="es-ES" altLang="es-ES" sz="3200" b="1" dirty="0">
              <a:solidFill>
                <a:srgbClr val="5098A0"/>
              </a:solidFill>
              <a:latin typeface="Arial Narrow" panose="020B0606020202030204" pitchFamily="34" charset="0"/>
              <a:cs typeface="Times New Roman" panose="02020603050405020304" pitchFamily="18" charset="0"/>
            </a:endParaRPr>
          </a:p>
          <a:p>
            <a:pPr marL="800100" lvl="1" indent="-342900" algn="just" eaLnBrk="1" hangingPunct="1">
              <a:spcBef>
                <a:spcPct val="0"/>
              </a:spcBef>
              <a:buClr>
                <a:srgbClr val="42A9AE"/>
              </a:buClr>
              <a:buFont typeface="Wingdings" panose="05000000000000000000" pitchFamily="2" charset="2"/>
              <a:buChar char="ü"/>
              <a:defRPr/>
            </a:pPr>
            <a:r>
              <a:rPr lang="es-ES" altLang="es-ES" b="1" dirty="0">
                <a:latin typeface="Arial Narrow" panose="020B0606020202030204" pitchFamily="34" charset="0"/>
                <a:cs typeface="Times New Roman" panose="02020603050405020304" pitchFamily="18" charset="0"/>
              </a:rPr>
              <a:t>Centros Educativos.</a:t>
            </a:r>
          </a:p>
          <a:p>
            <a:pPr marL="800100" lvl="1" indent="-342900" algn="just" eaLnBrk="1" hangingPunct="1">
              <a:spcBef>
                <a:spcPct val="0"/>
              </a:spcBef>
              <a:buClr>
                <a:srgbClr val="42A9AE"/>
              </a:buClr>
              <a:buFont typeface="Wingdings" panose="05000000000000000000" pitchFamily="2" charset="2"/>
              <a:buChar char="ü"/>
              <a:defRPr/>
            </a:pPr>
            <a:r>
              <a:rPr lang="es-ES" altLang="es-ES" b="1" dirty="0">
                <a:latin typeface="Arial Narrow" panose="020B0606020202030204" pitchFamily="34" charset="0"/>
                <a:cs typeface="Times New Roman" panose="02020603050405020304" pitchFamily="18" charset="0"/>
              </a:rPr>
              <a:t>Correos electrónicos / Teléfonos - Delegaciones: </a:t>
            </a:r>
          </a:p>
          <a:p>
            <a:pPr lvl="1" algn="just" eaLnBrk="1" hangingPunct="1">
              <a:spcBef>
                <a:spcPct val="0"/>
              </a:spcBef>
              <a:buClr>
                <a:srgbClr val="002060"/>
              </a:buClr>
              <a:buNone/>
              <a:defRPr/>
            </a:pPr>
            <a:r>
              <a:rPr lang="es-ES" altLang="es-ES" sz="1800" b="1" dirty="0">
                <a:solidFill>
                  <a:srgbClr val="FF0000"/>
                </a:solidFill>
                <a:latin typeface="Arial Narrow" panose="020B0606020202030204" pitchFamily="34" charset="0"/>
                <a:cs typeface="Times New Roman" panose="02020603050405020304" pitchFamily="18" charset="0"/>
              </a:rPr>
              <a:t>Albacete: 		</a:t>
            </a:r>
            <a:r>
              <a:rPr lang="es-ES" altLang="es-ES" sz="1800" b="1" dirty="0">
                <a:solidFill>
                  <a:srgbClr val="49A5A7"/>
                </a:solidFill>
                <a:latin typeface="Arial Narrow" panose="020B0606020202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admision.ab@jccm.es</a:t>
            </a:r>
            <a:r>
              <a:rPr lang="es-ES" altLang="es-ES" sz="1800" b="1" dirty="0">
                <a:solidFill>
                  <a:srgbClr val="49A5A7"/>
                </a:solidFill>
                <a:latin typeface="Arial Narrow" panose="020B0606020202030204" pitchFamily="34" charset="0"/>
                <a:cs typeface="Times New Roman" panose="02020603050405020304" pitchFamily="18" charset="0"/>
              </a:rPr>
              <a:t>  </a:t>
            </a:r>
            <a:r>
              <a:rPr lang="es-ES" altLang="es-ES" sz="1800" b="1" dirty="0">
                <a:solidFill>
                  <a:srgbClr val="FF0000"/>
                </a:solidFill>
                <a:latin typeface="Arial Narrow" panose="020B0606020202030204" pitchFamily="34" charset="0"/>
                <a:cs typeface="Times New Roman" panose="02020603050405020304" pitchFamily="18" charset="0"/>
              </a:rPr>
              <a:t>967 59 63 29</a:t>
            </a:r>
          </a:p>
          <a:p>
            <a:pPr lvl="1" algn="just" eaLnBrk="1" hangingPunct="1">
              <a:spcBef>
                <a:spcPct val="0"/>
              </a:spcBef>
              <a:buClr>
                <a:srgbClr val="002060"/>
              </a:buClr>
              <a:buNone/>
              <a:defRPr/>
            </a:pPr>
            <a:r>
              <a:rPr lang="es-ES" altLang="es-ES" sz="1800" b="1" dirty="0">
                <a:solidFill>
                  <a:srgbClr val="FF0000"/>
                </a:solidFill>
                <a:latin typeface="Arial Narrow" panose="020B0606020202030204" pitchFamily="34" charset="0"/>
                <a:cs typeface="Times New Roman" panose="02020603050405020304" pitchFamily="18" charset="0"/>
              </a:rPr>
              <a:t>Ciudad Real:</a:t>
            </a:r>
            <a:r>
              <a:rPr lang="es-ES" altLang="es-ES" sz="1800" b="1" dirty="0">
                <a:solidFill>
                  <a:srgbClr val="FFFF00"/>
                </a:solidFill>
                <a:latin typeface="Arial Narrow" panose="020B0606020202030204" pitchFamily="34" charset="0"/>
                <a:cs typeface="Times New Roman" panose="02020603050405020304" pitchFamily="18" charset="0"/>
              </a:rPr>
              <a:t>: </a:t>
            </a:r>
            <a:r>
              <a:rPr lang="es-ES" altLang="es-ES" sz="1800" b="1" dirty="0">
                <a:solidFill>
                  <a:srgbClr val="49A5A7"/>
                </a:solidFill>
                <a:latin typeface="Arial Narrow" panose="020B0606020202030204" pitchFamily="34" charset="0"/>
                <a:cs typeface="Times New Roman" panose="02020603050405020304" pitchFamily="18" charset="0"/>
              </a:rPr>
              <a:t>	</a:t>
            </a:r>
            <a:r>
              <a:rPr lang="es-ES" altLang="es-ES" sz="1800" b="1" dirty="0">
                <a:solidFill>
                  <a:srgbClr val="49A5A7"/>
                </a:solidFill>
                <a:latin typeface="Arial Narrow" panose="020B0606020202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admision.cr@jccm.es</a:t>
            </a:r>
            <a:r>
              <a:rPr lang="es-ES" altLang="es-ES" sz="1800" b="1" dirty="0">
                <a:solidFill>
                  <a:srgbClr val="49A5A7"/>
                </a:solidFill>
                <a:latin typeface="Arial Narrow" panose="020B0606020202030204" pitchFamily="34" charset="0"/>
                <a:cs typeface="Times New Roman" panose="02020603050405020304" pitchFamily="18" charset="0"/>
              </a:rPr>
              <a:t>  </a:t>
            </a:r>
            <a:r>
              <a:rPr lang="es-ES" altLang="es-ES" sz="1800" b="1" dirty="0">
                <a:solidFill>
                  <a:srgbClr val="FF0000"/>
                </a:solidFill>
                <a:latin typeface="Arial Narrow" panose="020B0606020202030204" pitchFamily="34" charset="0"/>
                <a:cs typeface="Times New Roman" panose="02020603050405020304" pitchFamily="18" charset="0"/>
              </a:rPr>
              <a:t>926 27 92 99</a:t>
            </a:r>
          </a:p>
          <a:p>
            <a:pPr lvl="1" algn="just" eaLnBrk="1" hangingPunct="1">
              <a:spcBef>
                <a:spcPct val="0"/>
              </a:spcBef>
              <a:buClr>
                <a:srgbClr val="002060"/>
              </a:buClr>
              <a:buNone/>
              <a:defRPr/>
            </a:pPr>
            <a:r>
              <a:rPr lang="es-ES" altLang="es-ES" sz="1800" b="1" dirty="0">
                <a:solidFill>
                  <a:srgbClr val="FF0000"/>
                </a:solidFill>
                <a:latin typeface="Arial Narrow" panose="020B0606020202030204" pitchFamily="34" charset="0"/>
                <a:cs typeface="Times New Roman" panose="02020603050405020304" pitchFamily="18" charset="0"/>
              </a:rPr>
              <a:t>Cuenca: 		</a:t>
            </a:r>
            <a:r>
              <a:rPr lang="es-ES" altLang="es-ES" sz="1800" b="1" dirty="0">
                <a:solidFill>
                  <a:srgbClr val="49A5A7"/>
                </a:solidFill>
                <a:latin typeface="Arial Narrow" panose="020B0606020202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admision.cu@jccm.es</a:t>
            </a:r>
            <a:r>
              <a:rPr lang="es-ES" altLang="es-ES" sz="1800" b="1" dirty="0">
                <a:solidFill>
                  <a:srgbClr val="49A5A7"/>
                </a:solidFill>
                <a:latin typeface="Arial Narrow" panose="020B0606020202030204" pitchFamily="34" charset="0"/>
                <a:cs typeface="Times New Roman" panose="02020603050405020304" pitchFamily="18" charset="0"/>
              </a:rPr>
              <a:t> </a:t>
            </a:r>
            <a:r>
              <a:rPr lang="es-ES" altLang="es-ES" sz="1800" b="1" dirty="0">
                <a:solidFill>
                  <a:srgbClr val="FF0000"/>
                </a:solidFill>
                <a:latin typeface="Arial Narrow" panose="020B0606020202030204" pitchFamily="34" charset="0"/>
                <a:cs typeface="Times New Roman" panose="02020603050405020304" pitchFamily="18" charset="0"/>
              </a:rPr>
              <a:t>969 17 63 44</a:t>
            </a:r>
          </a:p>
          <a:p>
            <a:pPr lvl="1" algn="just" eaLnBrk="1" hangingPunct="1">
              <a:spcBef>
                <a:spcPct val="0"/>
              </a:spcBef>
              <a:buClr>
                <a:srgbClr val="002060"/>
              </a:buClr>
              <a:buNone/>
              <a:defRPr/>
            </a:pPr>
            <a:r>
              <a:rPr lang="es-ES" altLang="es-ES" sz="1800" b="1" dirty="0">
                <a:solidFill>
                  <a:srgbClr val="FF0000"/>
                </a:solidFill>
                <a:latin typeface="Arial Narrow" panose="020B0606020202030204" pitchFamily="34" charset="0"/>
                <a:cs typeface="Times New Roman" panose="02020603050405020304" pitchFamily="18" charset="0"/>
              </a:rPr>
              <a:t>Guadalajara: 	</a:t>
            </a:r>
            <a:r>
              <a:rPr lang="es-ES" altLang="es-ES" sz="1800" b="1" dirty="0">
                <a:solidFill>
                  <a:srgbClr val="49A5A7"/>
                </a:solidFill>
                <a:latin typeface="Arial Narrow" panose="020B0606020202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admision.gu@jccm.es</a:t>
            </a:r>
            <a:r>
              <a:rPr lang="es-ES" altLang="es-ES" sz="1800" b="1" dirty="0">
                <a:solidFill>
                  <a:srgbClr val="49A5A7"/>
                </a:solidFill>
                <a:latin typeface="Arial Narrow" panose="020B0606020202030204" pitchFamily="34" charset="0"/>
                <a:cs typeface="Times New Roman" panose="02020603050405020304" pitchFamily="18" charset="0"/>
              </a:rPr>
              <a:t> </a:t>
            </a:r>
            <a:r>
              <a:rPr lang="es-ES" altLang="es-ES" sz="1800" b="1" dirty="0">
                <a:solidFill>
                  <a:srgbClr val="FF0000"/>
                </a:solidFill>
                <a:latin typeface="Arial Narrow" panose="020B0606020202030204" pitchFamily="34" charset="0"/>
                <a:cs typeface="Times New Roman" panose="02020603050405020304" pitchFamily="18" charset="0"/>
              </a:rPr>
              <a:t>949 88 79 28</a:t>
            </a:r>
          </a:p>
          <a:p>
            <a:pPr lvl="1" algn="just" eaLnBrk="1" hangingPunct="1">
              <a:spcBef>
                <a:spcPct val="0"/>
              </a:spcBef>
              <a:buClr>
                <a:srgbClr val="002060"/>
              </a:buClr>
              <a:buNone/>
              <a:defRPr/>
            </a:pPr>
            <a:r>
              <a:rPr lang="es-ES" altLang="es-ES" sz="1800" b="1" dirty="0">
                <a:solidFill>
                  <a:srgbClr val="FF0000"/>
                </a:solidFill>
                <a:latin typeface="Arial Narrow" panose="020B0606020202030204" pitchFamily="34" charset="0"/>
                <a:cs typeface="Times New Roman" panose="02020603050405020304" pitchFamily="18" charset="0"/>
              </a:rPr>
              <a:t>Toledo: </a:t>
            </a:r>
            <a:r>
              <a:rPr lang="es-ES" altLang="es-ES" sz="1800" b="1" dirty="0">
                <a:solidFill>
                  <a:srgbClr val="0070C0"/>
                </a:solidFill>
                <a:latin typeface="Arial Narrow" panose="020B0606020202030204" pitchFamily="34" charset="0"/>
                <a:cs typeface="Times New Roman" panose="02020603050405020304" pitchFamily="18" charset="0"/>
              </a:rPr>
              <a:t>	</a:t>
            </a:r>
            <a:r>
              <a:rPr lang="es-ES" altLang="es-ES" sz="1800" b="1" dirty="0">
                <a:solidFill>
                  <a:srgbClr val="FF0000"/>
                </a:solidFill>
                <a:latin typeface="Arial Narrow" panose="020B0606020202030204" pitchFamily="34" charset="0"/>
                <a:cs typeface="Times New Roman" panose="02020603050405020304" pitchFamily="18" charset="0"/>
              </a:rPr>
              <a:t>	</a:t>
            </a:r>
            <a:r>
              <a:rPr lang="es-ES" altLang="es-ES" sz="1800" b="1" dirty="0">
                <a:solidFill>
                  <a:srgbClr val="49A5A7"/>
                </a:solidFill>
                <a:latin typeface="Arial Narrow" panose="020B0606020202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admision.to@jccm.es</a:t>
            </a:r>
            <a:r>
              <a:rPr lang="es-ES" altLang="es-ES" sz="1800" b="1" dirty="0">
                <a:solidFill>
                  <a:srgbClr val="49A5A7"/>
                </a:solidFill>
                <a:latin typeface="Arial Narrow" panose="020B0606020202030204" pitchFamily="34" charset="0"/>
                <a:cs typeface="Times New Roman" panose="02020603050405020304" pitchFamily="18" charset="0"/>
              </a:rPr>
              <a:t>  </a:t>
            </a:r>
            <a:r>
              <a:rPr lang="es-ES" altLang="es-ES" sz="1800" b="1" dirty="0">
                <a:solidFill>
                  <a:srgbClr val="FF0000"/>
                </a:solidFill>
                <a:latin typeface="Arial Narrow" panose="020B0606020202030204" pitchFamily="34" charset="0"/>
                <a:cs typeface="Times New Roman" panose="02020603050405020304" pitchFamily="18" charset="0"/>
              </a:rPr>
              <a:t>925 28 65 00</a:t>
            </a:r>
          </a:p>
          <a:p>
            <a:pPr lvl="1" algn="just" eaLnBrk="1" hangingPunct="1">
              <a:spcBef>
                <a:spcPct val="0"/>
              </a:spcBef>
              <a:buClr>
                <a:srgbClr val="002060"/>
              </a:buClr>
              <a:buNone/>
              <a:defRPr/>
            </a:pPr>
            <a:r>
              <a:rPr lang="es-ES" altLang="es-ES" sz="1800" b="1" dirty="0">
                <a:solidFill>
                  <a:srgbClr val="FF0000"/>
                </a:solidFill>
                <a:latin typeface="Arial Narrow" panose="020B0606020202030204" pitchFamily="34" charset="0"/>
                <a:cs typeface="Times New Roman" panose="02020603050405020304" pitchFamily="18" charset="0"/>
              </a:rPr>
              <a:t>			</a:t>
            </a:r>
            <a:r>
              <a:rPr lang="es-ES" altLang="es-ES" sz="1800" b="1" dirty="0">
                <a:solidFill>
                  <a:srgbClr val="49A5A7"/>
                </a:solidFill>
                <a:latin typeface="Arial Narrow" panose="020B0606020202030204" pitchFamily="34" charset="0"/>
                <a:cs typeface="Times New Roman" panose="02020603050405020304" pitchFamily="18" charset="0"/>
                <a:hlinkClick r:id="rId8">
                  <a:extLst>
                    <a:ext uri="{A12FA001-AC4F-418D-AE19-62706E023703}">
                      <ahyp:hlinkClr xmlns:ahyp="http://schemas.microsoft.com/office/drawing/2018/hyperlinkcolor" val="tx"/>
                    </a:ext>
                  </a:extLst>
                </a:hlinkClick>
              </a:rPr>
              <a:t>admision.talavera@jccm.es</a:t>
            </a:r>
            <a:r>
              <a:rPr lang="es-ES" altLang="es-ES" sz="1800" b="1" dirty="0">
                <a:solidFill>
                  <a:srgbClr val="49A5A7"/>
                </a:solidFill>
                <a:latin typeface="Arial Narrow" panose="020B0606020202030204" pitchFamily="34" charset="0"/>
                <a:cs typeface="Times New Roman" panose="02020603050405020304" pitchFamily="18" charset="0"/>
              </a:rPr>
              <a:t> </a:t>
            </a:r>
            <a:r>
              <a:rPr lang="es-ES" altLang="es-ES" sz="1800" b="1" dirty="0">
                <a:solidFill>
                  <a:srgbClr val="FF0000"/>
                </a:solidFill>
                <a:latin typeface="Arial Narrow" panose="020B0606020202030204" pitchFamily="34" charset="0"/>
                <a:cs typeface="Times New Roman" panose="02020603050405020304" pitchFamily="18" charset="0"/>
              </a:rPr>
              <a:t>925 33 02 00</a:t>
            </a:r>
          </a:p>
          <a:p>
            <a:pPr lvl="1" algn="just" eaLnBrk="1" hangingPunct="1">
              <a:spcBef>
                <a:spcPct val="0"/>
              </a:spcBef>
              <a:buClr>
                <a:srgbClr val="002060"/>
              </a:buClr>
              <a:buNone/>
              <a:defRPr/>
            </a:pPr>
            <a:r>
              <a:rPr lang="es-ES" altLang="es-ES" sz="1800" b="1" dirty="0">
                <a:solidFill>
                  <a:srgbClr val="FF0000"/>
                </a:solidFill>
                <a:latin typeface="Arial Narrow" panose="020B0606020202030204" pitchFamily="34" charset="0"/>
                <a:cs typeface="Times New Roman" panose="02020603050405020304" pitchFamily="18" charset="0"/>
                <a:hlinkClick r:id="rId9">
                  <a:extLst>
                    <a:ext uri="{A12FA001-AC4F-418D-AE19-62706E023703}">
                      <ahyp:hlinkClr xmlns:ahyp="http://schemas.microsoft.com/office/drawing/2018/hyperlinkcolor" val="tx"/>
                    </a:ext>
                  </a:extLst>
                </a:hlinkClick>
              </a:rPr>
              <a:t>Consejería Educación:  </a:t>
            </a:r>
            <a:r>
              <a:rPr lang="es-ES" altLang="es-ES" sz="1800" b="1" dirty="0">
                <a:solidFill>
                  <a:srgbClr val="49A5A7"/>
                </a:solidFill>
                <a:latin typeface="Arial Narrow" panose="020B0606020202030204" pitchFamily="34" charset="0"/>
                <a:cs typeface="Times New Roman" panose="02020603050405020304" pitchFamily="18" charset="0"/>
                <a:hlinkClick r:id="rId9">
                  <a:extLst>
                    <a:ext uri="{A12FA001-AC4F-418D-AE19-62706E023703}">
                      <ahyp:hlinkClr xmlns:ahyp="http://schemas.microsoft.com/office/drawing/2018/hyperlinkcolor" val="tx"/>
                    </a:ext>
                  </a:extLst>
                </a:hlinkClick>
              </a:rPr>
              <a:t>admision.edu@jccm.es</a:t>
            </a:r>
            <a:endParaRPr lang="es-ES" altLang="es-ES" sz="1800" b="1" dirty="0">
              <a:solidFill>
                <a:srgbClr val="49A5A7"/>
              </a:solidFill>
              <a:latin typeface="Arial Narrow" panose="020B0606020202030204" pitchFamily="34" charset="0"/>
              <a:cs typeface="Times New Roman" panose="02020603050405020304" pitchFamily="18" charset="0"/>
            </a:endParaRPr>
          </a:p>
          <a:p>
            <a:pPr lvl="1" algn="just" eaLnBrk="1" hangingPunct="1">
              <a:spcBef>
                <a:spcPct val="0"/>
              </a:spcBef>
              <a:buClr>
                <a:srgbClr val="002060"/>
              </a:buClr>
              <a:buNone/>
              <a:defRPr/>
            </a:pPr>
            <a:endParaRPr lang="es-ES" altLang="es-ES" sz="3200" b="1" dirty="0">
              <a:solidFill>
                <a:srgbClr val="002060"/>
              </a:solidFill>
              <a:latin typeface="Arial Narrow" panose="020B0606020202030204" pitchFamily="34" charset="0"/>
              <a:cs typeface="Times New Roman" panose="02020603050405020304" pitchFamily="18" charset="0"/>
            </a:endParaRPr>
          </a:p>
          <a:p>
            <a:pPr marL="800100" lvl="1" indent="-342900" algn="just" eaLnBrk="1" hangingPunct="1">
              <a:spcBef>
                <a:spcPct val="0"/>
              </a:spcBef>
              <a:buClr>
                <a:srgbClr val="42A9AE"/>
              </a:buClr>
              <a:buFont typeface="Wingdings" panose="05000000000000000000" pitchFamily="2" charset="2"/>
              <a:buChar char="ü"/>
              <a:defRPr/>
            </a:pPr>
            <a:r>
              <a:rPr lang="es-ES" altLang="es-ES" sz="2000" b="1" dirty="0">
                <a:latin typeface="Arial Narrow" panose="020B0606020202030204" pitchFamily="34" charset="0"/>
                <a:cs typeface="Times New Roman" panose="02020603050405020304" pitchFamily="18" charset="0"/>
              </a:rPr>
              <a:t>Teléfonos de información </a:t>
            </a:r>
            <a:r>
              <a:rPr lang="es-ES" altLang="es-ES" sz="2000" b="1" dirty="0">
                <a:solidFill>
                  <a:srgbClr val="FF0000"/>
                </a:solidFill>
                <a:latin typeface="Arial Narrow" panose="020B0606020202030204" pitchFamily="34" charset="0"/>
                <a:cs typeface="Times New Roman" panose="02020603050405020304" pitchFamily="18" charset="0"/>
              </a:rPr>
              <a:t>Único de Información (012).</a:t>
            </a:r>
          </a:p>
          <a:p>
            <a:pPr lvl="1" algn="just" eaLnBrk="1" hangingPunct="1">
              <a:spcBef>
                <a:spcPct val="0"/>
              </a:spcBef>
              <a:buClr>
                <a:srgbClr val="FF0066"/>
              </a:buClr>
              <a:buFont typeface="Wingdings" panose="05000000000000000000" pitchFamily="2" charset="2"/>
              <a:buNone/>
              <a:defRPr/>
            </a:pPr>
            <a:endParaRPr lang="es-ES" altLang="es-ES" sz="1800" dirty="0">
              <a:solidFill>
                <a:srgbClr val="002060"/>
              </a:solidFill>
              <a:latin typeface="Arial Narrow" panose="020B0606020202030204" pitchFamily="34" charset="0"/>
              <a:cs typeface="Times New Roman" panose="02020603050405020304" pitchFamily="18" charset="0"/>
            </a:endParaRPr>
          </a:p>
        </p:txBody>
      </p:sp>
      <p:pic>
        <p:nvPicPr>
          <p:cNvPr id="5" name="Imagen 4">
            <a:extLst>
              <a:ext uri="{FF2B5EF4-FFF2-40B4-BE49-F238E27FC236}">
                <a16:creationId xmlns:a16="http://schemas.microsoft.com/office/drawing/2014/main" id="{9C47B683-CB54-4EC5-A60F-B2E5B43D0127}"/>
              </a:ext>
            </a:extLst>
          </p:cNvPr>
          <p:cNvPicPr>
            <a:picLocks noChangeAspect="1"/>
          </p:cNvPicPr>
          <p:nvPr/>
        </p:nvPicPr>
        <p:blipFill>
          <a:blip r:embed="rId10"/>
          <a:stretch>
            <a:fillRect/>
          </a:stretch>
        </p:blipFill>
        <p:spPr>
          <a:xfrm>
            <a:off x="7845417" y="5373216"/>
            <a:ext cx="767795" cy="1074952"/>
          </a:xfrm>
          <a:prstGeom prst="rect">
            <a:avLst/>
          </a:prstGeom>
        </p:spPr>
      </p:pic>
    </p:spTree>
  </p:cSld>
  <p:clrMapOvr>
    <a:masterClrMapping/>
  </p:clrMapOvr>
  <p:transition spd="slow">
    <p:pull dir="l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2647619-1A8B-485C-A51A-E7F7F3805E16}"/>
              </a:ext>
            </a:extLst>
          </p:cNvPr>
          <p:cNvSpPr/>
          <p:nvPr/>
        </p:nvSpPr>
        <p:spPr>
          <a:xfrm>
            <a:off x="1232063" y="181262"/>
            <a:ext cx="6192689" cy="954107"/>
          </a:xfrm>
          <a:prstGeom prst="rect">
            <a:avLst/>
          </a:prstGeom>
        </p:spPr>
        <p:txBody>
          <a:bodyPr wrap="square">
            <a:spAutoFit/>
          </a:bodyPr>
          <a:lstStyle/>
          <a:p>
            <a:pPr algn="ctr"/>
            <a:r>
              <a:rPr lang="es-ES_tradnl" sz="2800" b="1" dirty="0">
                <a:latin typeface="Arial Narrow" panose="020B0606020202030204" pitchFamily="34" charset="0"/>
              </a:rPr>
              <a:t>CONSEJOS ANTES DE CUMPLIMENTAR EL FORMULARIO TELEMÁTICO</a:t>
            </a:r>
          </a:p>
        </p:txBody>
      </p:sp>
      <p:pic>
        <p:nvPicPr>
          <p:cNvPr id="14" name="Picture 8">
            <a:extLst>
              <a:ext uri="{FF2B5EF4-FFF2-40B4-BE49-F238E27FC236}">
                <a16:creationId xmlns:a16="http://schemas.microsoft.com/office/drawing/2014/main" id="{2ADE3EF4-28E0-46AA-99CE-6D55018356B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94" y="6093296"/>
            <a:ext cx="8109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a:extLst>
              <a:ext uri="{FF2B5EF4-FFF2-40B4-BE49-F238E27FC236}">
                <a16:creationId xmlns:a16="http://schemas.microsoft.com/office/drawing/2014/main" id="{DBB075C8-6FE9-48AF-90E0-0DF674A46B9F}"/>
              </a:ext>
            </a:extLst>
          </p:cNvPr>
          <p:cNvPicPr>
            <a:picLocks noChangeAspect="1"/>
          </p:cNvPicPr>
          <p:nvPr/>
        </p:nvPicPr>
        <p:blipFill>
          <a:blip r:embed="rId3"/>
          <a:stretch>
            <a:fillRect/>
          </a:stretch>
        </p:blipFill>
        <p:spPr>
          <a:xfrm>
            <a:off x="-12219" y="-31630"/>
            <a:ext cx="597309" cy="836262"/>
          </a:xfrm>
          <a:prstGeom prst="rect">
            <a:avLst/>
          </a:prstGeom>
        </p:spPr>
      </p:pic>
      <p:sp>
        <p:nvSpPr>
          <p:cNvPr id="2" name="CuadroTexto 1">
            <a:extLst>
              <a:ext uri="{FF2B5EF4-FFF2-40B4-BE49-F238E27FC236}">
                <a16:creationId xmlns:a16="http://schemas.microsoft.com/office/drawing/2014/main" id="{56D55732-3857-4B8F-93F9-C5282248DB52}"/>
              </a:ext>
            </a:extLst>
          </p:cNvPr>
          <p:cNvSpPr txBox="1"/>
          <p:nvPr/>
        </p:nvSpPr>
        <p:spPr>
          <a:xfrm>
            <a:off x="82941" y="1136776"/>
            <a:ext cx="9061059" cy="5478423"/>
          </a:xfrm>
          <a:prstGeom prst="rect">
            <a:avLst/>
          </a:prstGeom>
          <a:noFill/>
        </p:spPr>
        <p:txBody>
          <a:bodyPr wrap="square" rtlCol="0">
            <a:spAutoFit/>
          </a:bodyPr>
          <a:lstStyle/>
          <a:p>
            <a:pPr lvl="2"/>
            <a:r>
              <a:rPr lang="es-ES" sz="1600" b="1" dirty="0">
                <a:solidFill>
                  <a:srgbClr val="FF0000"/>
                </a:solidFill>
              </a:rPr>
              <a:t>1. </a:t>
            </a:r>
            <a:r>
              <a:rPr lang="es-ES" sz="1600" b="1" dirty="0">
                <a:solidFill>
                  <a:srgbClr val="42A9AE"/>
                </a:solidFill>
              </a:rPr>
              <a:t>TÓMESE SU TIEMPO PARA REALIZAR LA SOLICITUD. </a:t>
            </a:r>
            <a:r>
              <a:rPr lang="es-ES" sz="1400" dirty="0">
                <a:solidFill>
                  <a:srgbClr val="42A9AE"/>
                </a:solidFill>
              </a:rPr>
              <a:t>Las solicitudes en plazo de admisión no se adjudican por orden de entrada si no por baremo.</a:t>
            </a:r>
          </a:p>
          <a:p>
            <a:pPr marL="285750" indent="-285750">
              <a:buFontTx/>
              <a:buChar char="-"/>
            </a:pPr>
            <a:endParaRPr lang="es-ES" sz="1400" b="1" dirty="0">
              <a:solidFill>
                <a:srgbClr val="42A9AE"/>
              </a:solidFill>
            </a:endParaRPr>
          </a:p>
          <a:p>
            <a:pPr lvl="2"/>
            <a:r>
              <a:rPr lang="es-ES" sz="1600" b="1" dirty="0">
                <a:solidFill>
                  <a:srgbClr val="FF0000"/>
                </a:solidFill>
              </a:rPr>
              <a:t>2. </a:t>
            </a:r>
            <a:r>
              <a:rPr lang="es-ES" sz="1600" b="1" dirty="0">
                <a:solidFill>
                  <a:srgbClr val="42A9AE"/>
                </a:solidFill>
              </a:rPr>
              <a:t>LEA DETENIDAMENTE LA INFORMACIÓN SOBRE EL PROCESO.</a:t>
            </a:r>
          </a:p>
          <a:p>
            <a:pPr lvl="3"/>
            <a:r>
              <a:rPr lang="es-ES" sz="1400" u="sng" dirty="0">
                <a:solidFill>
                  <a:srgbClr val="42A9AE"/>
                </a:solidFill>
              </a:rPr>
              <a:t>Portal de Educación</a:t>
            </a:r>
            <a:r>
              <a:rPr lang="es-ES" sz="1400" dirty="0">
                <a:solidFill>
                  <a:srgbClr val="42A9AE"/>
                </a:solidFill>
              </a:rPr>
              <a:t>: </a:t>
            </a:r>
            <a:r>
              <a:rPr lang="es-ES" sz="1400" b="1" dirty="0">
                <a:solidFill>
                  <a:srgbClr val="FF0000"/>
                </a:solidFill>
              </a:rPr>
              <a:t>https://www.educa.jccm.es/es/admision</a:t>
            </a:r>
            <a:endParaRPr lang="es-ES" sz="1400" dirty="0">
              <a:solidFill>
                <a:srgbClr val="FF0000"/>
              </a:solidFill>
            </a:endParaRPr>
          </a:p>
          <a:p>
            <a:pPr marL="2571750" lvl="5" indent="-285750">
              <a:buFontTx/>
              <a:buChar char="-"/>
            </a:pPr>
            <a:endParaRPr lang="es-ES" sz="1400" b="1" dirty="0">
              <a:solidFill>
                <a:srgbClr val="42A9AE"/>
              </a:solidFill>
            </a:endParaRPr>
          </a:p>
          <a:p>
            <a:pPr lvl="2"/>
            <a:r>
              <a:rPr lang="es-ES" sz="1600" b="1" dirty="0">
                <a:solidFill>
                  <a:srgbClr val="FF0000"/>
                </a:solidFill>
              </a:rPr>
              <a:t>3. </a:t>
            </a:r>
            <a:r>
              <a:rPr lang="es-ES" sz="1600" b="1" dirty="0">
                <a:solidFill>
                  <a:srgbClr val="42A9AE"/>
                </a:solidFill>
              </a:rPr>
              <a:t>REALICE LA CUMPLIMENTACIÓN DEL FORMULARIO EN UN ORDENADOR -   </a:t>
            </a:r>
          </a:p>
          <a:p>
            <a:pPr lvl="2"/>
            <a:r>
              <a:rPr lang="es-ES" sz="1600" b="1" dirty="0">
                <a:solidFill>
                  <a:srgbClr val="42A9AE"/>
                </a:solidFill>
              </a:rPr>
              <a:t>EN UN MÓVIL SE HACE MÁS COMPLICADO.</a:t>
            </a:r>
          </a:p>
          <a:p>
            <a:pPr marL="285750" indent="-285750">
              <a:buFontTx/>
              <a:buChar char="-"/>
            </a:pPr>
            <a:endParaRPr lang="es-ES" sz="1400" b="1" dirty="0">
              <a:solidFill>
                <a:srgbClr val="42A9AE"/>
              </a:solidFill>
            </a:endParaRPr>
          </a:p>
          <a:p>
            <a:pPr lvl="2"/>
            <a:r>
              <a:rPr lang="es-ES" sz="1400" b="1" dirty="0">
                <a:solidFill>
                  <a:srgbClr val="FF0000"/>
                </a:solidFill>
              </a:rPr>
              <a:t>4. </a:t>
            </a:r>
            <a:r>
              <a:rPr lang="es-ES" sz="1600" b="1" dirty="0">
                <a:solidFill>
                  <a:srgbClr val="42A9AE"/>
                </a:solidFill>
              </a:rPr>
              <a:t>OBSERVE DETENIDAMENTE LOS APARTADOS DEL FORMULARIO ANTES DE ESCRIBIR SOBRE ELLOS.</a:t>
            </a:r>
          </a:p>
          <a:p>
            <a:pPr marL="285750" indent="-285750">
              <a:buFontTx/>
              <a:buChar char="-"/>
            </a:pPr>
            <a:endParaRPr lang="es-ES" sz="1400" b="1" dirty="0">
              <a:solidFill>
                <a:srgbClr val="42A9AE"/>
              </a:solidFill>
            </a:endParaRPr>
          </a:p>
          <a:p>
            <a:pPr lvl="2"/>
            <a:r>
              <a:rPr lang="es-ES" sz="1400" b="1" dirty="0">
                <a:solidFill>
                  <a:srgbClr val="FF0000"/>
                </a:solidFill>
              </a:rPr>
              <a:t>5. </a:t>
            </a:r>
            <a:r>
              <a:rPr lang="es-ES" sz="1600" b="1" dirty="0">
                <a:solidFill>
                  <a:srgbClr val="42A9AE"/>
                </a:solidFill>
              </a:rPr>
              <a:t>PREPARE LA DOCUMENTACIÓN QUE QUIERA ADJUNTAR EN UN ARCHIVO EN SU ORDENADOR </a:t>
            </a:r>
          </a:p>
          <a:p>
            <a:pPr marL="2114550" lvl="4" indent="-285750">
              <a:buFont typeface="Wingdings" panose="05000000000000000000" pitchFamily="2" charset="2"/>
              <a:buChar char="§"/>
            </a:pPr>
            <a:r>
              <a:rPr lang="es-ES" sz="1400" b="1" u="sng" dirty="0">
                <a:solidFill>
                  <a:srgbClr val="42A9AE"/>
                </a:solidFill>
              </a:rPr>
              <a:t>deberá tener formato PDF</a:t>
            </a:r>
            <a:r>
              <a:rPr lang="es-ES" sz="1400" b="1" dirty="0">
                <a:solidFill>
                  <a:srgbClr val="42A9AE"/>
                </a:solidFill>
              </a:rPr>
              <a:t>, </a:t>
            </a:r>
            <a:r>
              <a:rPr lang="es-ES" sz="1400" dirty="0">
                <a:solidFill>
                  <a:srgbClr val="42A9AE"/>
                </a:solidFill>
              </a:rPr>
              <a:t>no se admiten otros formatos o fotos… </a:t>
            </a:r>
          </a:p>
          <a:p>
            <a:pPr marL="2114550" lvl="4" indent="-285750">
              <a:buFont typeface="Wingdings" panose="05000000000000000000" pitchFamily="2" charset="2"/>
              <a:buChar char="§"/>
            </a:pPr>
            <a:r>
              <a:rPr lang="es-ES" sz="1400" b="1" u="sng" dirty="0">
                <a:solidFill>
                  <a:srgbClr val="42A9AE"/>
                </a:solidFill>
              </a:rPr>
              <a:t>un máximo de 5 MB </a:t>
            </a:r>
          </a:p>
          <a:p>
            <a:pPr marL="2114550" lvl="4" indent="-285750">
              <a:buFont typeface="Wingdings" panose="05000000000000000000" pitchFamily="2" charset="2"/>
              <a:buChar char="§"/>
            </a:pPr>
            <a:r>
              <a:rPr lang="es-ES" sz="1400" b="1" u="sng" dirty="0">
                <a:solidFill>
                  <a:srgbClr val="42A9AE"/>
                </a:solidFill>
              </a:rPr>
              <a:t>en el nombre del archivo únicamente letras, números y sin espacios.</a:t>
            </a:r>
          </a:p>
          <a:p>
            <a:endParaRPr lang="es-ES" sz="1400" dirty="0"/>
          </a:p>
          <a:p>
            <a:pPr lvl="2" algn="just"/>
            <a:r>
              <a:rPr lang="es-ES" sz="1400" b="1" dirty="0">
                <a:solidFill>
                  <a:srgbClr val="FF0000"/>
                </a:solidFill>
              </a:rPr>
              <a:t>6. </a:t>
            </a:r>
            <a:r>
              <a:rPr lang="es-ES" sz="1600" b="1" dirty="0">
                <a:solidFill>
                  <a:srgbClr val="42A9AE"/>
                </a:solidFill>
              </a:rPr>
              <a:t>SE PUEDEN REALIZAR CUANTAS SOLICITUDES SE QUIERAN EN PLAZO.</a:t>
            </a:r>
          </a:p>
          <a:p>
            <a:pPr lvl="2" algn="just"/>
            <a:r>
              <a:rPr lang="es-ES" sz="1600" b="1" dirty="0">
                <a:solidFill>
                  <a:srgbClr val="42A9AE"/>
                </a:solidFill>
              </a:rPr>
              <a:t> LA ÚLTIMA REGISTRADA CORRECTAMENTE ES LA QUE SE CONSOLIDARÁ.</a:t>
            </a:r>
          </a:p>
          <a:p>
            <a:pPr lvl="2"/>
            <a:endParaRPr lang="es-ES" sz="1600" b="1" dirty="0">
              <a:solidFill>
                <a:srgbClr val="42A9AE"/>
              </a:solidFill>
            </a:endParaRPr>
          </a:p>
          <a:p>
            <a:pPr lvl="2"/>
            <a:r>
              <a:rPr lang="es-ES" sz="1600" b="1" dirty="0">
                <a:solidFill>
                  <a:srgbClr val="FF0000"/>
                </a:solidFill>
              </a:rPr>
              <a:t>7. </a:t>
            </a:r>
            <a:r>
              <a:rPr lang="es-ES" sz="1600" b="1" dirty="0">
                <a:solidFill>
                  <a:srgbClr val="42A9AE"/>
                </a:solidFill>
              </a:rPr>
              <a:t>LAS PLAZAS SE ADJUDICAN POR BAREMO NO POR FECHA DE PRESENTACIÓN.</a:t>
            </a:r>
          </a:p>
          <a:p>
            <a:endParaRPr lang="es-ES" dirty="0"/>
          </a:p>
        </p:txBody>
      </p:sp>
      <p:pic>
        <p:nvPicPr>
          <p:cNvPr id="7" name="Imagen 6">
            <a:extLst>
              <a:ext uri="{FF2B5EF4-FFF2-40B4-BE49-F238E27FC236}">
                <a16:creationId xmlns:a16="http://schemas.microsoft.com/office/drawing/2014/main" id="{E62799F6-82A0-4295-9CFD-7B2FCF0960EA}"/>
              </a:ext>
            </a:extLst>
          </p:cNvPr>
          <p:cNvPicPr>
            <a:picLocks noChangeAspect="1"/>
          </p:cNvPicPr>
          <p:nvPr/>
        </p:nvPicPr>
        <p:blipFill>
          <a:blip r:embed="rId4"/>
          <a:stretch>
            <a:fillRect/>
          </a:stretch>
        </p:blipFill>
        <p:spPr>
          <a:xfrm>
            <a:off x="7063613" y="662001"/>
            <a:ext cx="2016224" cy="527178"/>
          </a:xfrm>
          <a:prstGeom prst="rect">
            <a:avLst/>
          </a:prstGeom>
        </p:spPr>
      </p:pic>
    </p:spTree>
    <p:extLst>
      <p:ext uri="{BB962C8B-B14F-4D97-AF65-F5344CB8AC3E}">
        <p14:creationId xmlns:p14="http://schemas.microsoft.com/office/powerpoint/2010/main" val="1339426995"/>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7"/>
          <p:cNvSpPr txBox="1">
            <a:spLocks noChangeArrowheads="1"/>
          </p:cNvSpPr>
          <p:nvPr/>
        </p:nvSpPr>
        <p:spPr bwMode="auto">
          <a:xfrm>
            <a:off x="5004048" y="2132856"/>
            <a:ext cx="374441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defRPr/>
            </a:pPr>
            <a:r>
              <a:rPr lang="es-ES" altLang="es-ES" sz="4800" b="1" dirty="0">
                <a:solidFill>
                  <a:srgbClr val="42A9AE"/>
                </a:solidFill>
                <a:latin typeface="Arial Narrow" panose="020B0606020202030204" pitchFamily="34" charset="0"/>
              </a:rPr>
              <a:t>Muchas Gracias</a:t>
            </a:r>
          </a:p>
        </p:txBody>
      </p:sp>
      <p:pic>
        <p:nvPicPr>
          <p:cNvPr id="6" name="Picture 8">
            <a:extLst>
              <a:ext uri="{FF2B5EF4-FFF2-40B4-BE49-F238E27FC236}">
                <a16:creationId xmlns:a16="http://schemas.microsoft.com/office/drawing/2014/main" id="{FB186C3C-677B-4F75-8A5E-76CBB9CA3C6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78206" y="218986"/>
            <a:ext cx="1004511"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a:extLst>
              <a:ext uri="{FF2B5EF4-FFF2-40B4-BE49-F238E27FC236}">
                <a16:creationId xmlns:a16="http://schemas.microsoft.com/office/drawing/2014/main" id="{E32109AA-0866-4307-BFD7-3E720D20BC7B}"/>
              </a:ext>
            </a:extLst>
          </p:cNvPr>
          <p:cNvPicPr>
            <a:picLocks noChangeAspect="1"/>
          </p:cNvPicPr>
          <p:nvPr/>
        </p:nvPicPr>
        <p:blipFill>
          <a:blip r:embed="rId3"/>
          <a:stretch>
            <a:fillRect/>
          </a:stretch>
        </p:blipFill>
        <p:spPr>
          <a:xfrm>
            <a:off x="-12219" y="0"/>
            <a:ext cx="4898396" cy="6858000"/>
          </a:xfrm>
          <a:prstGeom prst="rect">
            <a:avLst/>
          </a:prstGeom>
        </p:spPr>
      </p:pic>
    </p:spTree>
    <p:extLst>
      <p:ext uri="{BB962C8B-B14F-4D97-AF65-F5344CB8AC3E}">
        <p14:creationId xmlns:p14="http://schemas.microsoft.com/office/powerpoint/2010/main" val="854658416"/>
      </p:ext>
    </p:extLst>
  </p:cSld>
  <p:clrMapOvr>
    <a:masterClrMapping/>
  </p:clrMapOvr>
  <p:transition spd="slow">
    <p:pull dir="l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p:cNvSpPr>
          <p:nvPr>
            <p:ph idx="1"/>
          </p:nvPr>
        </p:nvSpPr>
        <p:spPr>
          <a:xfrm>
            <a:off x="323528" y="2132856"/>
            <a:ext cx="8496944" cy="3816424"/>
          </a:xfrm>
          <a:noFill/>
          <a:ln>
            <a:noFill/>
          </a:ln>
        </p:spPr>
        <p:txBody>
          <a:bodyPr>
            <a:noAutofit/>
          </a:bodyPr>
          <a:lstStyle/>
          <a:p>
            <a:pPr marL="0" indent="0" algn="just" fontAlgn="auto">
              <a:spcAft>
                <a:spcPts val="0"/>
              </a:spcAft>
              <a:buNone/>
              <a:defRPr/>
            </a:pPr>
            <a:r>
              <a:rPr lang="es-ES" altLang="es-ES" sz="1800" b="1" dirty="0">
                <a:latin typeface="Arial Narrow" panose="020B0606020202030204" pitchFamily="34" charset="0"/>
              </a:rPr>
              <a:t>1. Alumnado de nueva incorporación </a:t>
            </a:r>
            <a:r>
              <a:rPr lang="es-ES" altLang="es-ES" sz="1800" dirty="0">
                <a:solidFill>
                  <a:srgbClr val="49A5A7"/>
                </a:solidFill>
                <a:latin typeface="Arial Narrow" panose="020B0606020202030204" pitchFamily="34" charset="0"/>
              </a:rPr>
              <a:t>al sistema educativo (3 años).</a:t>
            </a:r>
          </a:p>
          <a:p>
            <a:pPr marL="0" indent="0" algn="just" fontAlgn="auto">
              <a:spcAft>
                <a:spcPts val="0"/>
              </a:spcAft>
              <a:buNone/>
              <a:defRPr/>
            </a:pPr>
            <a:r>
              <a:rPr lang="es-ES" altLang="es-ES" sz="1800" b="1" dirty="0">
                <a:latin typeface="Arial Narrow" panose="020B0606020202030204" pitchFamily="34" charset="0"/>
              </a:rPr>
              <a:t>2. Alumnado que para cambiar de etapa debe solicitar un centro distinto al actual </a:t>
            </a:r>
            <a:r>
              <a:rPr lang="es-ES" altLang="es-ES" sz="1800" dirty="0">
                <a:solidFill>
                  <a:srgbClr val="49A5A7"/>
                </a:solidFill>
                <a:latin typeface="Arial Narrow" panose="020B0606020202030204" pitchFamily="34" charset="0"/>
              </a:rPr>
              <a:t>(paso de un CEIP a un IES – de un IESO a un IES).</a:t>
            </a:r>
          </a:p>
          <a:p>
            <a:pPr marL="0" indent="0" algn="just">
              <a:spcAft>
                <a:spcPts val="0"/>
              </a:spcAft>
              <a:buNone/>
              <a:defRPr/>
            </a:pPr>
            <a:r>
              <a:rPr lang="es-ES" altLang="es-ES" sz="1800" b="1" dirty="0">
                <a:latin typeface="Arial Narrow" panose="020B0606020202030204" pitchFamily="34" charset="0"/>
              </a:rPr>
              <a:t>3. Alumnado que solicita un cambio de centro.</a:t>
            </a:r>
          </a:p>
          <a:p>
            <a:pPr marL="0" indent="0" algn="just">
              <a:spcAft>
                <a:spcPts val="0"/>
              </a:spcAft>
              <a:buNone/>
              <a:defRPr/>
            </a:pPr>
            <a:r>
              <a:rPr lang="es-ES" altLang="es-ES" b="1" dirty="0">
                <a:latin typeface="Arial Narrow" panose="020B0606020202030204" pitchFamily="34" charset="0"/>
              </a:rPr>
              <a:t>4. </a:t>
            </a:r>
            <a:r>
              <a:rPr lang="es-ES" altLang="es-ES" b="1" u="sng" dirty="0">
                <a:latin typeface="Arial Narrow" panose="020B0606020202030204" pitchFamily="34" charset="0"/>
              </a:rPr>
              <a:t>Todo el a</a:t>
            </a:r>
            <a:r>
              <a:rPr lang="es-ES" altLang="es-ES" sz="1800" b="1" u="sng" dirty="0">
                <a:latin typeface="Arial Narrow" panose="020B0606020202030204" pitchFamily="34" charset="0"/>
              </a:rPr>
              <a:t>lumnado que cursa 4º de ESO </a:t>
            </a:r>
            <a:r>
              <a:rPr lang="es-ES" altLang="es-ES" sz="1800" b="1" dirty="0">
                <a:latin typeface="Arial Narrow" panose="020B0606020202030204" pitchFamily="34" charset="0"/>
              </a:rPr>
              <a:t>y solicita plaza escolar para 1º de BACHILLERATO</a:t>
            </a:r>
            <a:r>
              <a:rPr lang="es-ES" altLang="es-ES" sz="1800" dirty="0">
                <a:latin typeface="Arial Narrow" panose="020B0606020202030204" pitchFamily="34" charset="0"/>
              </a:rPr>
              <a:t> </a:t>
            </a:r>
            <a:r>
              <a:rPr lang="es-ES" altLang="es-ES" sz="1800" dirty="0">
                <a:solidFill>
                  <a:srgbClr val="49A5A7"/>
                </a:solidFill>
                <a:latin typeface="Arial Narrow" panose="020B0606020202030204" pitchFamily="34" charset="0"/>
              </a:rPr>
              <a:t>aunque quiera cursarlo en el mismo centro.</a:t>
            </a:r>
            <a:endParaRPr lang="es-ES" altLang="es-ES" sz="900" dirty="0">
              <a:solidFill>
                <a:srgbClr val="49A5A7"/>
              </a:solidFill>
              <a:latin typeface="Arial Narrow" panose="020B0606020202030204" pitchFamily="34" charset="0"/>
            </a:endParaRPr>
          </a:p>
          <a:p>
            <a:pPr marL="0" indent="0" algn="ctr" fontAlgn="auto">
              <a:spcAft>
                <a:spcPts val="0"/>
              </a:spcAft>
              <a:buNone/>
              <a:defRPr/>
            </a:pPr>
            <a:endParaRPr lang="es-ES" altLang="es-ES" sz="1800" b="1" dirty="0">
              <a:solidFill>
                <a:srgbClr val="FF0000"/>
              </a:solidFill>
              <a:latin typeface="Arial Narrow" panose="020B0606020202030204" pitchFamily="34" charset="0"/>
            </a:endParaRPr>
          </a:p>
          <a:p>
            <a:pPr marL="0" indent="0" algn="ctr" fontAlgn="auto">
              <a:spcAft>
                <a:spcPts val="0"/>
              </a:spcAft>
              <a:buNone/>
              <a:defRPr/>
            </a:pPr>
            <a:r>
              <a:rPr lang="es-ES" altLang="es-ES" sz="1800" b="1" dirty="0">
                <a:solidFill>
                  <a:srgbClr val="FF0000"/>
                </a:solidFill>
                <a:latin typeface="Arial Narrow" panose="020B0606020202030204" pitchFamily="34" charset="0"/>
              </a:rPr>
              <a:t>IMPORTANTE</a:t>
            </a:r>
            <a:endParaRPr lang="es-ES" altLang="es-ES" sz="800" b="1" dirty="0">
              <a:solidFill>
                <a:srgbClr val="FFFF00"/>
              </a:solidFill>
              <a:latin typeface="Arial Narrow" panose="020B0606020202030204" pitchFamily="34" charset="0"/>
            </a:endParaRPr>
          </a:p>
          <a:p>
            <a:pPr marL="0" indent="0" algn="ctr" fontAlgn="auto">
              <a:spcAft>
                <a:spcPts val="0"/>
              </a:spcAft>
              <a:buNone/>
              <a:defRPr/>
            </a:pPr>
            <a:r>
              <a:rPr lang="es-ES" altLang="es-ES" sz="3600" b="1" dirty="0">
                <a:solidFill>
                  <a:srgbClr val="FF0000"/>
                </a:solidFill>
                <a:latin typeface="Arial Narrow" panose="020B0606020202030204" pitchFamily="34" charset="0"/>
              </a:rPr>
              <a:t>NO</a:t>
            </a:r>
            <a:r>
              <a:rPr lang="es-ES" altLang="es-ES" sz="1800" b="1" dirty="0">
                <a:solidFill>
                  <a:srgbClr val="FF0000"/>
                </a:solidFill>
                <a:latin typeface="Arial Narrow" panose="020B0606020202030204" pitchFamily="34" charset="0"/>
              </a:rPr>
              <a:t> </a:t>
            </a:r>
            <a:r>
              <a:rPr lang="es-ES" altLang="es-ES" sz="2000" b="1" dirty="0">
                <a:solidFill>
                  <a:srgbClr val="FF0000"/>
                </a:solidFill>
                <a:latin typeface="Arial Narrow" panose="020B0606020202030204" pitchFamily="34" charset="0"/>
              </a:rPr>
              <a:t>HAY QUE REALIZAR SOLICITUD DE ADMISIÓN PARA PASAR DE CURSO EN EL MISMO CENTRO</a:t>
            </a:r>
          </a:p>
          <a:p>
            <a:pPr marL="0" indent="0" algn="ctr" fontAlgn="auto">
              <a:spcAft>
                <a:spcPts val="0"/>
              </a:spcAft>
              <a:buNone/>
              <a:defRPr/>
            </a:pPr>
            <a:r>
              <a:rPr lang="es-ES" altLang="es-ES" sz="1800" b="1" dirty="0">
                <a:solidFill>
                  <a:srgbClr val="FF0000"/>
                </a:solidFill>
                <a:latin typeface="Arial Narrow" panose="020B0606020202030204" pitchFamily="34" charset="0"/>
              </a:rPr>
              <a:t> </a:t>
            </a:r>
            <a:r>
              <a:rPr lang="es-ES" altLang="es-ES" sz="2400" b="1" dirty="0">
                <a:solidFill>
                  <a:srgbClr val="FF0000"/>
                </a:solidFill>
                <a:latin typeface="Arial Narrow" panose="020B0606020202030204" pitchFamily="34" charset="0"/>
              </a:rPr>
              <a:t>EXCEPTO DE 4º ESO A 1º DE BACHILLERATO</a:t>
            </a:r>
          </a:p>
          <a:p>
            <a:pPr marL="0" indent="0" algn="ctr" fontAlgn="auto">
              <a:spcAft>
                <a:spcPts val="0"/>
              </a:spcAft>
              <a:buNone/>
              <a:defRPr/>
            </a:pPr>
            <a:endParaRPr lang="es-ES" sz="1800" dirty="0">
              <a:solidFill>
                <a:srgbClr val="002060"/>
              </a:solidFill>
              <a:latin typeface="Arial Narrow" panose="020B0606020202030204" pitchFamily="34" charset="0"/>
              <a:ea typeface="Times New Roman" panose="02020603050405020304" pitchFamily="18" charset="0"/>
              <a:cs typeface="Times New Roman" panose="02020603050405020304" pitchFamily="18" charset="0"/>
            </a:endParaRPr>
          </a:p>
          <a:p>
            <a:pPr marL="0" indent="0" algn="ctr" fontAlgn="auto">
              <a:spcAft>
                <a:spcPts val="0"/>
              </a:spcAft>
              <a:buNone/>
              <a:defRPr/>
            </a:pPr>
            <a:endParaRPr lang="es-ES" altLang="es-ES" sz="1800" dirty="0">
              <a:solidFill>
                <a:srgbClr val="002060"/>
              </a:solidFill>
              <a:latin typeface="Arial Narrow" panose="020B0606020202030204" pitchFamily="34" charset="0"/>
            </a:endParaRPr>
          </a:p>
          <a:p>
            <a:pPr marL="0" indent="0" algn="ctr" fontAlgn="auto">
              <a:spcAft>
                <a:spcPts val="0"/>
              </a:spcAft>
              <a:buNone/>
              <a:defRPr/>
            </a:pPr>
            <a:endParaRPr lang="es-ES" altLang="es-ES" sz="1800" b="1" dirty="0">
              <a:solidFill>
                <a:srgbClr val="FF0000"/>
              </a:solidFill>
              <a:latin typeface="Arial Narrow" panose="020B0606020202030204" pitchFamily="34" charset="0"/>
            </a:endParaRPr>
          </a:p>
        </p:txBody>
      </p:sp>
      <p:sp>
        <p:nvSpPr>
          <p:cNvPr id="8" name="CuadroTexto 7">
            <a:extLst>
              <a:ext uri="{FF2B5EF4-FFF2-40B4-BE49-F238E27FC236}">
                <a16:creationId xmlns:a16="http://schemas.microsoft.com/office/drawing/2014/main" id="{6937B038-B8F0-4727-9ADA-174EF5C3B677}"/>
              </a:ext>
            </a:extLst>
          </p:cNvPr>
          <p:cNvSpPr txBox="1"/>
          <p:nvPr/>
        </p:nvSpPr>
        <p:spPr>
          <a:xfrm>
            <a:off x="1115616" y="632522"/>
            <a:ext cx="7272808" cy="1200329"/>
          </a:xfrm>
          <a:prstGeom prst="rect">
            <a:avLst/>
          </a:prstGeom>
          <a:solidFill>
            <a:schemeClr val="bg1"/>
          </a:solidFill>
        </p:spPr>
        <p:txBody>
          <a:bodyPr wrap="square" rtlCol="0">
            <a:spAutoFit/>
          </a:bodyPr>
          <a:lstStyle/>
          <a:p>
            <a:pPr algn="ctr"/>
            <a:r>
              <a:rPr lang="es-ES" sz="3600" b="1" dirty="0"/>
              <a:t>PLAZO DE ADMISIÓN 2024</a:t>
            </a:r>
          </a:p>
          <a:p>
            <a:pPr algn="ctr"/>
            <a:r>
              <a:rPr lang="es-ES" altLang="es-ES" sz="3600" b="1" dirty="0">
                <a:solidFill>
                  <a:srgbClr val="C00000"/>
                </a:solidFill>
                <a:latin typeface="Arial Narrow" panose="020B0606020202030204" pitchFamily="34" charset="0"/>
              </a:rPr>
              <a:t>Del 14 de febrero al 4 de marzo</a:t>
            </a:r>
            <a:endParaRPr lang="es-ES" sz="3600" b="1" dirty="0">
              <a:solidFill>
                <a:srgbClr val="002060"/>
              </a:solidFill>
            </a:endParaRPr>
          </a:p>
        </p:txBody>
      </p:sp>
      <p:pic>
        <p:nvPicPr>
          <p:cNvPr id="5" name="Imagen 4">
            <a:extLst>
              <a:ext uri="{FF2B5EF4-FFF2-40B4-BE49-F238E27FC236}">
                <a16:creationId xmlns:a16="http://schemas.microsoft.com/office/drawing/2014/main" id="{3DBF0008-D56D-40DD-9D1C-A8238FBBABDC}"/>
              </a:ext>
            </a:extLst>
          </p:cNvPr>
          <p:cNvPicPr>
            <a:picLocks noChangeAspect="1"/>
          </p:cNvPicPr>
          <p:nvPr/>
        </p:nvPicPr>
        <p:blipFill>
          <a:blip r:embed="rId3"/>
          <a:stretch>
            <a:fillRect/>
          </a:stretch>
        </p:blipFill>
        <p:spPr>
          <a:xfrm>
            <a:off x="-12219" y="-31630"/>
            <a:ext cx="767795" cy="1074952"/>
          </a:xfrm>
          <a:prstGeom prst="rect">
            <a:avLst/>
          </a:prstGeom>
        </p:spPr>
      </p:pic>
    </p:spTree>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additive="base">
                                        <p:cTn id="19"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171">
                                            <p:txEl>
                                              <p:pRg st="3" end="3"/>
                                            </p:txEl>
                                          </p:spTgt>
                                        </p:tgtEl>
                                        <p:attrNameLst>
                                          <p:attrName>style.visibility</p:attrName>
                                        </p:attrNameLst>
                                      </p:cBhvr>
                                      <p:to>
                                        <p:strVal val="visible"/>
                                      </p:to>
                                    </p:set>
                                    <p:anim calcmode="lin" valueType="num">
                                      <p:cBhvr additive="base">
                                        <p:cTn id="25"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171">
                                            <p:txEl>
                                              <p:pRg st="5" end="5"/>
                                            </p:txEl>
                                          </p:spTgt>
                                        </p:tgtEl>
                                        <p:attrNameLst>
                                          <p:attrName>style.visibility</p:attrName>
                                        </p:attrNameLst>
                                      </p:cBhvr>
                                      <p:to>
                                        <p:strVal val="visible"/>
                                      </p:to>
                                    </p:set>
                                    <p:anim calcmode="lin" valueType="num">
                                      <p:cBhvr additive="base">
                                        <p:cTn id="31" dur="500" fill="hold"/>
                                        <p:tgtEl>
                                          <p:spTgt spid="7171">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1">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7171">
                                            <p:txEl>
                                              <p:pRg st="6" end="6"/>
                                            </p:txEl>
                                          </p:spTgt>
                                        </p:tgtEl>
                                        <p:attrNameLst>
                                          <p:attrName>style.visibility</p:attrName>
                                        </p:attrNameLst>
                                      </p:cBhvr>
                                      <p:to>
                                        <p:strVal val="visible"/>
                                      </p:to>
                                    </p:set>
                                    <p:anim calcmode="lin" valueType="num">
                                      <p:cBhvr additive="base">
                                        <p:cTn id="35"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171">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171">
                                            <p:txEl>
                                              <p:pRg st="7" end="7"/>
                                            </p:txEl>
                                          </p:spTgt>
                                        </p:tgtEl>
                                        <p:attrNameLst>
                                          <p:attrName>style.visibility</p:attrName>
                                        </p:attrNameLst>
                                      </p:cBhvr>
                                      <p:to>
                                        <p:strVal val="visible"/>
                                      </p:to>
                                    </p:set>
                                    <p:anim calcmode="lin" valueType="num">
                                      <p:cBhvr additive="base">
                                        <p:cTn id="39" dur="500" fill="hold"/>
                                        <p:tgtEl>
                                          <p:spTgt spid="7171">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17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043608" y="369505"/>
            <a:ext cx="7056784" cy="1200329"/>
          </a:xfrm>
          <a:prstGeom prst="rect">
            <a:avLst/>
          </a:prstGeom>
          <a:solidFill>
            <a:schemeClr val="bg1"/>
          </a:solidFill>
        </p:spPr>
        <p:txBody>
          <a:bodyPr wrap="square" rtlCol="0">
            <a:spAutoFit/>
          </a:bodyPr>
          <a:lstStyle/>
          <a:p>
            <a:pPr algn="ctr"/>
            <a:r>
              <a:rPr lang="es-ES" sz="3600" b="1" dirty="0"/>
              <a:t>PLAZO DE ADMISIÓN 2024</a:t>
            </a:r>
          </a:p>
          <a:p>
            <a:pPr algn="ctr"/>
            <a:r>
              <a:rPr lang="es-ES" altLang="es-ES" sz="3600" b="1" dirty="0">
                <a:solidFill>
                  <a:srgbClr val="C00000"/>
                </a:solidFill>
                <a:latin typeface="Arial Narrow" panose="020B0606020202030204" pitchFamily="34" charset="0"/>
              </a:rPr>
              <a:t>Del 14 de febrero al 4 de marzo</a:t>
            </a:r>
            <a:endParaRPr lang="es-ES" sz="3600" b="1" dirty="0">
              <a:solidFill>
                <a:srgbClr val="002060"/>
              </a:solidFill>
            </a:endParaRPr>
          </a:p>
        </p:txBody>
      </p:sp>
      <p:sp>
        <p:nvSpPr>
          <p:cNvPr id="6" name="CuadroTexto 5"/>
          <p:cNvSpPr txBox="1"/>
          <p:nvPr/>
        </p:nvSpPr>
        <p:spPr>
          <a:xfrm>
            <a:off x="131447" y="1916832"/>
            <a:ext cx="8905049" cy="5509200"/>
          </a:xfrm>
          <a:prstGeom prst="rect">
            <a:avLst/>
          </a:prstGeom>
          <a:noFill/>
        </p:spPr>
        <p:txBody>
          <a:bodyPr wrap="square" rtlCol="0">
            <a:spAutoFit/>
          </a:bodyPr>
          <a:lstStyle/>
          <a:p>
            <a:pPr marL="342900" indent="-342900" algn="just">
              <a:buFont typeface="Wingdings" panose="05000000000000000000" pitchFamily="2" charset="2"/>
              <a:buChar char="q"/>
            </a:pPr>
            <a:r>
              <a:rPr lang="es-ES" sz="2000" b="1" dirty="0">
                <a:latin typeface="Arial Narrow" panose="020B0606020202030204" pitchFamily="34" charset="0"/>
              </a:rPr>
              <a:t>Las claves de acceso a la plataforma </a:t>
            </a:r>
            <a:r>
              <a:rPr lang="es-ES" sz="2000" b="1" dirty="0" err="1">
                <a:latin typeface="Arial Narrow" panose="020B0606020202030204" pitchFamily="34" charset="0"/>
              </a:rPr>
              <a:t>educamosCLM</a:t>
            </a:r>
            <a:r>
              <a:rPr lang="es-ES" sz="2000" b="1" dirty="0">
                <a:latin typeface="Arial Narrow" panose="020B0606020202030204" pitchFamily="34" charset="0"/>
              </a:rPr>
              <a:t> </a:t>
            </a:r>
            <a:r>
              <a:rPr lang="es-ES" sz="2000" dirty="0">
                <a:solidFill>
                  <a:srgbClr val="49A5A7"/>
                </a:solidFill>
                <a:latin typeface="Arial Narrow" panose="020B0606020202030204" pitchFamily="34" charset="0"/>
              </a:rPr>
              <a:t>se pueden solicitar en cualquier centro educativo</a:t>
            </a:r>
            <a:r>
              <a:rPr lang="es-ES" sz="2000" b="1" dirty="0">
                <a:solidFill>
                  <a:srgbClr val="49A5A7"/>
                </a:solidFill>
                <a:latin typeface="Arial Narrow" panose="020B0606020202030204" pitchFamily="34" charset="0"/>
              </a:rPr>
              <a:t>, </a:t>
            </a:r>
            <a:r>
              <a:rPr lang="es-ES" sz="2000" b="1" u="sng" dirty="0">
                <a:latin typeface="Arial Narrow" panose="020B0606020202030204" pitchFamily="34" charset="0"/>
              </a:rPr>
              <a:t>si ya se poseen claves de acceso NO hace falta solicitar otras</a:t>
            </a:r>
            <a:r>
              <a:rPr lang="es-ES" sz="2000" b="1" dirty="0">
                <a:solidFill>
                  <a:srgbClr val="49A5A7"/>
                </a:solidFill>
                <a:latin typeface="Arial Narrow" panose="020B0606020202030204" pitchFamily="34" charset="0"/>
              </a:rPr>
              <a:t>.</a:t>
            </a:r>
          </a:p>
          <a:p>
            <a:pPr algn="just"/>
            <a:endParaRPr lang="es-ES" sz="2000" b="1" dirty="0">
              <a:solidFill>
                <a:srgbClr val="49A5A7"/>
              </a:solidFill>
              <a:latin typeface="Arial Narrow" panose="020B0606020202030204" pitchFamily="34" charset="0"/>
            </a:endParaRPr>
          </a:p>
          <a:p>
            <a:pPr algn="just"/>
            <a:endParaRPr lang="es-ES" sz="800" b="1" dirty="0">
              <a:solidFill>
                <a:srgbClr val="49A5A7"/>
              </a:solidFill>
              <a:latin typeface="Arial Narrow" panose="020B0606020202030204" pitchFamily="34" charset="0"/>
            </a:endParaRPr>
          </a:p>
          <a:p>
            <a:pPr marL="342900" indent="-342900" algn="just">
              <a:buFont typeface="Wingdings" panose="05000000000000000000" pitchFamily="2" charset="2"/>
              <a:buChar char="q"/>
            </a:pPr>
            <a:r>
              <a:rPr lang="es-ES" sz="2000" b="1" dirty="0">
                <a:latin typeface="Arial Narrow" panose="020B0606020202030204" pitchFamily="34" charset="0"/>
              </a:rPr>
              <a:t> Toda persona puede registrar una solicitud telemática con su DNI o </a:t>
            </a:r>
            <a:r>
              <a:rPr lang="es-ES" sz="2000" b="1" dirty="0" err="1">
                <a:latin typeface="Arial Narrow" panose="020B0606020202030204" pitchFamily="34" charset="0"/>
              </a:rPr>
              <a:t>N.id</a:t>
            </a:r>
            <a:r>
              <a:rPr lang="es-ES" sz="2000" b="1" dirty="0">
                <a:latin typeface="Arial Narrow" panose="020B0606020202030204" pitchFamily="34" charset="0"/>
              </a:rPr>
              <a:t>. Extranjero o Pasaporte </a:t>
            </a:r>
            <a:r>
              <a:rPr lang="es-ES" sz="2000" dirty="0">
                <a:solidFill>
                  <a:srgbClr val="49A5A7"/>
                </a:solidFill>
                <a:latin typeface="Arial Narrow" panose="020B0606020202030204" pitchFamily="34" charset="0"/>
              </a:rPr>
              <a:t>(Los solicitantes con Pasaporte deberán adjuntar toda la documentación que aleguen en los criterios). </a:t>
            </a:r>
          </a:p>
          <a:p>
            <a:pPr algn="just"/>
            <a:endParaRPr lang="es-ES" sz="2000" dirty="0">
              <a:solidFill>
                <a:srgbClr val="49A5A7"/>
              </a:solidFill>
              <a:latin typeface="Arial Narrow" panose="020B0606020202030204" pitchFamily="34" charset="0"/>
            </a:endParaRPr>
          </a:p>
          <a:p>
            <a:pPr algn="just"/>
            <a:endParaRPr lang="es-ES" sz="800" b="1" dirty="0">
              <a:solidFill>
                <a:srgbClr val="49A5A7"/>
              </a:solidFill>
              <a:latin typeface="Arial Narrow" panose="020B0606020202030204" pitchFamily="34" charset="0"/>
            </a:endParaRPr>
          </a:p>
          <a:p>
            <a:pPr marL="342900" indent="-342900" algn="just">
              <a:buFont typeface="Wingdings" panose="05000000000000000000" pitchFamily="2" charset="2"/>
              <a:buChar char="q"/>
            </a:pPr>
            <a:r>
              <a:rPr lang="es-ES" sz="2000" b="1" dirty="0">
                <a:latin typeface="Arial Narrow" panose="020B0606020202030204" pitchFamily="34" charset="0"/>
              </a:rPr>
              <a:t>El alumno/a debe estar empadronado/a </a:t>
            </a:r>
            <a:r>
              <a:rPr lang="es-ES" sz="2000" dirty="0">
                <a:solidFill>
                  <a:srgbClr val="49A5A7"/>
                </a:solidFill>
                <a:latin typeface="Arial Narrow" panose="020B0606020202030204" pitchFamily="34" charset="0"/>
              </a:rPr>
              <a:t>en el domicilio familiar alegado con al menos uno de los progenitores o tutores legales </a:t>
            </a:r>
            <a:r>
              <a:rPr lang="es-ES" sz="2000" b="1" dirty="0">
                <a:latin typeface="Arial Narrow" panose="020B0606020202030204" pitchFamily="34" charset="0"/>
              </a:rPr>
              <a:t>un día antes al inicio de entrada de solicitudes – </a:t>
            </a:r>
            <a:r>
              <a:rPr lang="es-ES" sz="2000" b="1" u="sng" dirty="0">
                <a:solidFill>
                  <a:srgbClr val="FF0000"/>
                </a:solidFill>
                <a:latin typeface="Arial Narrow" panose="020B0606020202030204" pitchFamily="34" charset="0"/>
              </a:rPr>
              <a:t>13 de febrero de 2024.</a:t>
            </a:r>
          </a:p>
          <a:p>
            <a:pPr algn="just"/>
            <a:endParaRPr lang="es-ES" sz="2000" b="1" u="sng" dirty="0">
              <a:solidFill>
                <a:srgbClr val="FF0000"/>
              </a:solidFill>
              <a:latin typeface="Arial Narrow" panose="020B0606020202030204" pitchFamily="34" charset="0"/>
            </a:endParaRPr>
          </a:p>
          <a:p>
            <a:pPr algn="just"/>
            <a:endParaRPr lang="es-ES" sz="800" b="1" dirty="0">
              <a:solidFill>
                <a:srgbClr val="49A5A7"/>
              </a:solidFill>
              <a:latin typeface="Arial Narrow" panose="020B0606020202030204" pitchFamily="34" charset="0"/>
            </a:endParaRPr>
          </a:p>
          <a:p>
            <a:pPr marL="342900" indent="-342900" algn="just">
              <a:buFont typeface="Wingdings" panose="05000000000000000000" pitchFamily="2" charset="2"/>
              <a:buChar char="q"/>
            </a:pPr>
            <a:r>
              <a:rPr lang="es-ES" sz="2000" b="1" dirty="0">
                <a:latin typeface="Arial Narrow" panose="020B0606020202030204" pitchFamily="34" charset="0"/>
              </a:rPr>
              <a:t>Siempre se debe elegir el nivel siguiente al que se está cursando</a:t>
            </a:r>
            <a:r>
              <a:rPr lang="es-ES" sz="2000" b="1" dirty="0">
                <a:solidFill>
                  <a:srgbClr val="49A5A7"/>
                </a:solidFill>
                <a:latin typeface="Arial Narrow" panose="020B0606020202030204" pitchFamily="34" charset="0"/>
              </a:rPr>
              <a:t>, </a:t>
            </a:r>
            <a:r>
              <a:rPr lang="es-ES" sz="2000" dirty="0">
                <a:solidFill>
                  <a:srgbClr val="49A5A7"/>
                </a:solidFill>
                <a:latin typeface="Arial Narrow" panose="020B0606020202030204" pitchFamily="34" charset="0"/>
              </a:rPr>
              <a:t>de lo contrario la solicitud no se puede validar.</a:t>
            </a:r>
          </a:p>
          <a:p>
            <a:pPr algn="just"/>
            <a:endParaRPr lang="es-ES" sz="2000" dirty="0">
              <a:solidFill>
                <a:srgbClr val="49A5A7"/>
              </a:solidFill>
              <a:latin typeface="Arial Narrow" panose="020B0606020202030204" pitchFamily="34" charset="0"/>
            </a:endParaRPr>
          </a:p>
          <a:p>
            <a:pPr algn="just"/>
            <a:endParaRPr lang="es-ES" sz="800" dirty="0">
              <a:solidFill>
                <a:srgbClr val="49A5A7"/>
              </a:solidFill>
              <a:latin typeface="Arial Narrow" panose="020B0606020202030204" pitchFamily="34" charset="0"/>
            </a:endParaRPr>
          </a:p>
          <a:p>
            <a:pPr algn="just"/>
            <a:r>
              <a:rPr lang="es-ES" sz="2000" dirty="0">
                <a:solidFill>
                  <a:srgbClr val="49A5A7"/>
                </a:solidFill>
                <a:latin typeface="Arial Narrow" panose="020B0606020202030204" pitchFamily="34" charset="0"/>
              </a:rPr>
              <a:t> </a:t>
            </a:r>
          </a:p>
          <a:p>
            <a:pPr algn="just"/>
            <a:endParaRPr lang="es-ES" sz="2000" dirty="0">
              <a:solidFill>
                <a:srgbClr val="002060"/>
              </a:solidFill>
              <a:latin typeface="Arial Narrow" panose="020B0606020202030204" pitchFamily="34" charset="0"/>
            </a:endParaRPr>
          </a:p>
        </p:txBody>
      </p:sp>
      <p:pic>
        <p:nvPicPr>
          <p:cNvPr id="7" name="Imagen 6">
            <a:extLst>
              <a:ext uri="{FF2B5EF4-FFF2-40B4-BE49-F238E27FC236}">
                <a16:creationId xmlns:a16="http://schemas.microsoft.com/office/drawing/2014/main" id="{3B6E93B8-0FCD-4842-A376-79544BCDB57D}"/>
              </a:ext>
            </a:extLst>
          </p:cNvPr>
          <p:cNvPicPr>
            <a:picLocks noChangeAspect="1"/>
          </p:cNvPicPr>
          <p:nvPr/>
        </p:nvPicPr>
        <p:blipFill>
          <a:blip r:embed="rId2"/>
          <a:stretch>
            <a:fillRect/>
          </a:stretch>
        </p:blipFill>
        <p:spPr>
          <a:xfrm>
            <a:off x="-12219" y="-31630"/>
            <a:ext cx="767795" cy="1074952"/>
          </a:xfrm>
          <a:prstGeom prst="rect">
            <a:avLst/>
          </a:prstGeom>
        </p:spPr>
      </p:pic>
    </p:spTree>
    <p:extLst>
      <p:ext uri="{BB962C8B-B14F-4D97-AF65-F5344CB8AC3E}">
        <p14:creationId xmlns:p14="http://schemas.microsoft.com/office/powerpoint/2010/main" val="3781084756"/>
      </p:ext>
    </p:extLst>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p:cNvSpPr>
          <p:nvPr>
            <p:ph idx="1"/>
          </p:nvPr>
        </p:nvSpPr>
        <p:spPr>
          <a:xfrm>
            <a:off x="329532" y="2060848"/>
            <a:ext cx="8634955" cy="4392488"/>
          </a:xfrm>
        </p:spPr>
        <p:txBody>
          <a:bodyPr>
            <a:normAutofit lnSpcReduction="10000"/>
          </a:bodyPr>
          <a:lstStyle/>
          <a:p>
            <a:pPr algn="just">
              <a:lnSpc>
                <a:spcPct val="105000"/>
              </a:lnSpc>
              <a:buClrTx/>
              <a:buFont typeface="Wingdings" panose="05000000000000000000" pitchFamily="2" charset="2"/>
              <a:buChar char="q"/>
              <a:defRPr/>
            </a:pPr>
            <a:r>
              <a:rPr lang="es-ES" dirty="0">
                <a:solidFill>
                  <a:srgbClr val="49A5A7"/>
                </a:solidFill>
                <a:latin typeface="Arial Narrow" panose="020B0606020202030204" pitchFamily="34" charset="0"/>
              </a:rPr>
              <a:t>En caso de localidades con varios centros </a:t>
            </a:r>
            <a:r>
              <a:rPr lang="es-ES" b="1" u="sng" dirty="0">
                <a:latin typeface="Arial Narrow" panose="020B0606020202030204" pitchFamily="34" charset="0"/>
              </a:rPr>
              <a:t>es conveniente completar hasta 6 opciones</a:t>
            </a:r>
            <a:r>
              <a:rPr lang="es-ES" dirty="0">
                <a:latin typeface="Arial Narrow" panose="020B0606020202030204" pitchFamily="34" charset="0"/>
              </a:rPr>
              <a:t>.</a:t>
            </a:r>
          </a:p>
          <a:p>
            <a:pPr algn="just">
              <a:lnSpc>
                <a:spcPct val="105000"/>
              </a:lnSpc>
              <a:buClrTx/>
              <a:buFont typeface="Wingdings" panose="05000000000000000000" pitchFamily="2" charset="2"/>
              <a:buChar char="q"/>
              <a:defRPr/>
            </a:pPr>
            <a:endParaRPr lang="es-ES" sz="1000" dirty="0">
              <a:latin typeface="Arial Narrow" panose="020B0606020202030204" pitchFamily="34" charset="0"/>
            </a:endParaRPr>
          </a:p>
          <a:p>
            <a:pPr algn="just">
              <a:lnSpc>
                <a:spcPct val="105000"/>
              </a:lnSpc>
              <a:buClrTx/>
              <a:buFont typeface="Wingdings" panose="05000000000000000000" pitchFamily="2" charset="2"/>
              <a:buChar char="q"/>
              <a:defRPr/>
            </a:pPr>
            <a:r>
              <a:rPr lang="es-ES" b="1" dirty="0">
                <a:latin typeface="Arial Narrow" panose="020B0606020202030204" pitchFamily="34" charset="0"/>
              </a:rPr>
              <a:t>Las solicitudes </a:t>
            </a:r>
            <a:r>
              <a:rPr lang="es-ES" b="1" u="sng" dirty="0">
                <a:latin typeface="Arial Narrow" panose="020B0606020202030204" pitchFamily="34" charset="0"/>
              </a:rPr>
              <a:t>deben ir firmadas por los dos progenitores/as o tutores/as legales</a:t>
            </a:r>
            <a:r>
              <a:rPr lang="es-ES" b="1" dirty="0">
                <a:latin typeface="Arial Narrow" panose="020B0606020202030204" pitchFamily="34" charset="0"/>
              </a:rPr>
              <a:t>, </a:t>
            </a:r>
            <a:r>
              <a:rPr lang="es-ES" dirty="0">
                <a:solidFill>
                  <a:srgbClr val="49A5A7"/>
                </a:solidFill>
                <a:latin typeface="Arial Narrow" panose="020B0606020202030204" pitchFamily="34" charset="0"/>
              </a:rPr>
              <a:t>para menores de edad.</a:t>
            </a:r>
            <a:r>
              <a:rPr lang="es-ES" altLang="es-ES" b="1" u="sng" dirty="0">
                <a:solidFill>
                  <a:srgbClr val="49A5A7"/>
                </a:solidFill>
                <a:latin typeface="Arial Narrow" panose="020B0606020202030204" pitchFamily="34" charset="0"/>
              </a:rPr>
              <a:t> </a:t>
            </a:r>
          </a:p>
          <a:p>
            <a:pPr marL="0" indent="0" algn="just">
              <a:lnSpc>
                <a:spcPct val="105000"/>
              </a:lnSpc>
              <a:buClrTx/>
              <a:buNone/>
              <a:defRPr/>
            </a:pPr>
            <a:endParaRPr lang="es-ES" altLang="es-ES" sz="900" b="1" u="sng" dirty="0">
              <a:latin typeface="Arial Narrow" panose="020B0606020202030204" pitchFamily="34" charset="0"/>
            </a:endParaRPr>
          </a:p>
          <a:p>
            <a:pPr algn="just">
              <a:lnSpc>
                <a:spcPct val="105000"/>
              </a:lnSpc>
              <a:buClrTx/>
              <a:buFont typeface="Wingdings" panose="05000000000000000000" pitchFamily="2" charset="2"/>
              <a:buChar char="q"/>
              <a:defRPr/>
            </a:pPr>
            <a:r>
              <a:rPr lang="es-ES" altLang="es-ES" b="1" u="sng" dirty="0">
                <a:latin typeface="Arial Narrow" panose="020B0606020202030204" pitchFamily="34" charset="0"/>
              </a:rPr>
              <a:t>Posibilidad de asistencia técnica en los centros para la tramitación de solicitudes.</a:t>
            </a:r>
          </a:p>
          <a:p>
            <a:pPr marL="0" indent="0" algn="just">
              <a:lnSpc>
                <a:spcPct val="105000"/>
              </a:lnSpc>
              <a:buClrTx/>
              <a:buNone/>
              <a:defRPr/>
            </a:pPr>
            <a:endParaRPr lang="es-ES" altLang="es-ES" sz="800" b="1" u="sng" dirty="0">
              <a:latin typeface="Arial Narrow" panose="020B0606020202030204" pitchFamily="34" charset="0"/>
            </a:endParaRPr>
          </a:p>
          <a:p>
            <a:pPr algn="just">
              <a:lnSpc>
                <a:spcPct val="105000"/>
              </a:lnSpc>
              <a:buClrTx/>
              <a:buFont typeface="Wingdings" panose="05000000000000000000" pitchFamily="2" charset="2"/>
              <a:buChar char="q"/>
              <a:defRPr/>
            </a:pPr>
            <a:r>
              <a:rPr lang="es-ES" dirty="0">
                <a:solidFill>
                  <a:srgbClr val="49A5A7"/>
                </a:solidFill>
                <a:latin typeface="Arial Narrow" panose="020B0606020202030204" pitchFamily="34" charset="0"/>
              </a:rPr>
              <a:t>Es obligatorio que todos </a:t>
            </a:r>
            <a:r>
              <a:rPr lang="es-ES" b="1" u="sng" dirty="0">
                <a:latin typeface="Arial Narrow" panose="020B0606020202030204" pitchFamily="34" charset="0"/>
              </a:rPr>
              <a:t>los usuarios mayores de edad registren un correo electrónico de uso personal en el primer acceso</a:t>
            </a:r>
            <a:r>
              <a:rPr lang="es-ES" b="1" dirty="0">
                <a:latin typeface="Arial Narrow" panose="020B0606020202030204" pitchFamily="34" charset="0"/>
              </a:rPr>
              <a:t>. </a:t>
            </a:r>
            <a:r>
              <a:rPr lang="es-ES" dirty="0">
                <a:solidFill>
                  <a:srgbClr val="49A5A7"/>
                </a:solidFill>
                <a:latin typeface="Arial Narrow" panose="020B0606020202030204" pitchFamily="34" charset="0"/>
              </a:rPr>
              <a:t>Para envío de notificaciones y para restablecer la contraseña de acceso en caso de haberla olvidado.</a:t>
            </a:r>
          </a:p>
          <a:p>
            <a:pPr marL="0" indent="0" algn="just">
              <a:lnSpc>
                <a:spcPct val="105000"/>
              </a:lnSpc>
              <a:buClrTx/>
              <a:buNone/>
              <a:defRPr/>
            </a:pPr>
            <a:endParaRPr lang="es-ES" sz="1000" dirty="0">
              <a:latin typeface="Arial Narrow" panose="020B0606020202030204" pitchFamily="34" charset="0"/>
            </a:endParaRPr>
          </a:p>
          <a:p>
            <a:pPr algn="just">
              <a:buClrTx/>
              <a:buFont typeface="Wingdings" panose="05000000000000000000" pitchFamily="2" charset="2"/>
              <a:buChar char="q"/>
              <a:defRPr/>
            </a:pPr>
            <a:r>
              <a:rPr lang="es-ES" b="1" dirty="0">
                <a:latin typeface="Arial Narrow" panose="020B0606020202030204" pitchFamily="34" charset="0"/>
              </a:rPr>
              <a:t>La solicitud en primera opción de un centro distinto al que corresponda por adscripción o preferencia, </a:t>
            </a:r>
            <a:r>
              <a:rPr lang="es-ES" dirty="0">
                <a:solidFill>
                  <a:srgbClr val="49A5A7"/>
                </a:solidFill>
                <a:latin typeface="Arial Narrow" panose="020B0606020202030204" pitchFamily="34" charset="0"/>
              </a:rPr>
              <a:t>supondrá la </a:t>
            </a:r>
            <a:r>
              <a:rPr lang="es-ES" b="1" u="sng" dirty="0">
                <a:solidFill>
                  <a:srgbClr val="49A5A7"/>
                </a:solidFill>
                <a:latin typeface="Arial Narrow" panose="020B0606020202030204" pitchFamily="34" charset="0"/>
              </a:rPr>
              <a:t>renuncia por parte de la persona solicitante a esa preferencia</a:t>
            </a:r>
            <a:r>
              <a:rPr lang="es-ES" b="1" dirty="0">
                <a:solidFill>
                  <a:srgbClr val="49A5A7"/>
                </a:solidFill>
                <a:latin typeface="Arial Narrow" panose="020B0606020202030204" pitchFamily="34" charset="0"/>
              </a:rPr>
              <a:t>, </a:t>
            </a:r>
            <a:r>
              <a:rPr lang="es-ES" dirty="0">
                <a:solidFill>
                  <a:srgbClr val="49A5A7"/>
                </a:solidFill>
                <a:latin typeface="Arial Narrow" panose="020B0606020202030204" pitchFamily="34" charset="0"/>
              </a:rPr>
              <a:t>por lo que la solicitud será baremada de acuerdo con los criterios generales. </a:t>
            </a:r>
            <a:endParaRPr lang="es-ES" sz="800" dirty="0">
              <a:solidFill>
                <a:srgbClr val="49A5A7"/>
              </a:solidFill>
              <a:latin typeface="Arial Narrow" panose="020B0606020202030204" pitchFamily="34" charset="0"/>
            </a:endParaRPr>
          </a:p>
        </p:txBody>
      </p:sp>
      <p:sp>
        <p:nvSpPr>
          <p:cNvPr id="8" name="Rectángulo 7"/>
          <p:cNvSpPr/>
          <p:nvPr/>
        </p:nvSpPr>
        <p:spPr>
          <a:xfrm>
            <a:off x="1729892" y="1341350"/>
            <a:ext cx="5544616" cy="369332"/>
          </a:xfrm>
          <a:prstGeom prst="rect">
            <a:avLst/>
          </a:prstGeom>
        </p:spPr>
        <p:txBody>
          <a:bodyPr wrap="square">
            <a:spAutoFit/>
          </a:bodyPr>
          <a:lstStyle/>
          <a:p>
            <a:pPr algn="ctr">
              <a:spcBef>
                <a:spcPct val="50000"/>
              </a:spcBef>
              <a:defRPr/>
            </a:pPr>
            <a:r>
              <a:rPr lang="es-ES" altLang="es-ES" b="1" i="1" dirty="0">
                <a:solidFill>
                  <a:srgbClr val="FFC000"/>
                </a:solidFill>
                <a:highlight>
                  <a:srgbClr val="9933FF"/>
                </a:highlight>
                <a:latin typeface="Arial Narrow" panose="020B0606020202030204" pitchFamily="34" charset="0"/>
                <a:cs typeface="Times New Roman" panose="02020603050405020304" pitchFamily="18" charset="0"/>
              </a:rPr>
              <a:t>educamosclm.castillalamancha.es</a:t>
            </a:r>
          </a:p>
        </p:txBody>
      </p:sp>
      <p:pic>
        <p:nvPicPr>
          <p:cNvPr id="11" name="Imagen 10">
            <a:extLst>
              <a:ext uri="{FF2B5EF4-FFF2-40B4-BE49-F238E27FC236}">
                <a16:creationId xmlns:a16="http://schemas.microsoft.com/office/drawing/2014/main" id="{BC562A59-C9FE-4AFE-80B0-D584A5E71715}"/>
              </a:ext>
            </a:extLst>
          </p:cNvPr>
          <p:cNvPicPr>
            <a:picLocks noChangeAspect="1"/>
          </p:cNvPicPr>
          <p:nvPr/>
        </p:nvPicPr>
        <p:blipFill>
          <a:blip r:embed="rId2"/>
          <a:stretch>
            <a:fillRect/>
          </a:stretch>
        </p:blipFill>
        <p:spPr>
          <a:xfrm>
            <a:off x="2051720" y="116632"/>
            <a:ext cx="4828028" cy="1262374"/>
          </a:xfrm>
          <a:prstGeom prst="rect">
            <a:avLst/>
          </a:prstGeom>
        </p:spPr>
      </p:pic>
      <p:pic>
        <p:nvPicPr>
          <p:cNvPr id="6" name="Imagen 5">
            <a:extLst>
              <a:ext uri="{FF2B5EF4-FFF2-40B4-BE49-F238E27FC236}">
                <a16:creationId xmlns:a16="http://schemas.microsoft.com/office/drawing/2014/main" id="{28A3BBEE-1EC5-4BDC-8B5E-10D8A61CBF21}"/>
              </a:ext>
            </a:extLst>
          </p:cNvPr>
          <p:cNvPicPr>
            <a:picLocks noChangeAspect="1"/>
          </p:cNvPicPr>
          <p:nvPr/>
        </p:nvPicPr>
        <p:blipFill>
          <a:blip r:embed="rId3"/>
          <a:stretch>
            <a:fillRect/>
          </a:stretch>
        </p:blipFill>
        <p:spPr>
          <a:xfrm>
            <a:off x="-12219" y="-31630"/>
            <a:ext cx="767795" cy="1074952"/>
          </a:xfrm>
          <a:prstGeom prst="rect">
            <a:avLst/>
          </a:prstGeom>
        </p:spPr>
      </p:pic>
    </p:spTree>
    <p:extLst>
      <p:ext uri="{BB962C8B-B14F-4D97-AF65-F5344CB8AC3E}">
        <p14:creationId xmlns:p14="http://schemas.microsoft.com/office/powerpoint/2010/main" val="748492525"/>
      </p:ext>
    </p:extLst>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1000"/>
                                        <p:tgtEl>
                                          <p:spTgt spid="7171">
                                            <p:txEl>
                                              <p:pRg st="0" end="0"/>
                                            </p:txEl>
                                          </p:spTgt>
                                        </p:tgtEl>
                                      </p:cBhvr>
                                    </p:animEffect>
                                    <p:anim calcmode="lin" valueType="num">
                                      <p:cBhvr>
                                        <p:cTn id="8"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171">
                                            <p:txEl>
                                              <p:pRg st="2" end="2"/>
                                            </p:txEl>
                                          </p:spTgt>
                                        </p:tgtEl>
                                        <p:attrNameLst>
                                          <p:attrName>style.visibility</p:attrName>
                                        </p:attrNameLst>
                                      </p:cBhvr>
                                      <p:to>
                                        <p:strVal val="visible"/>
                                      </p:to>
                                    </p:set>
                                    <p:animEffect transition="in" filter="fade">
                                      <p:cBhvr>
                                        <p:cTn id="12" dur="1000"/>
                                        <p:tgtEl>
                                          <p:spTgt spid="7171">
                                            <p:txEl>
                                              <p:pRg st="2" end="2"/>
                                            </p:txEl>
                                          </p:spTgt>
                                        </p:tgtEl>
                                      </p:cBhvr>
                                    </p:animEffect>
                                    <p:anim calcmode="lin" valueType="num">
                                      <p:cBhvr>
                                        <p:cTn id="13"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7171">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171">
                                            <p:txEl>
                                              <p:pRg st="4" end="4"/>
                                            </p:txEl>
                                          </p:spTgt>
                                        </p:tgtEl>
                                        <p:attrNameLst>
                                          <p:attrName>style.visibility</p:attrName>
                                        </p:attrNameLst>
                                      </p:cBhvr>
                                      <p:to>
                                        <p:strVal val="visible"/>
                                      </p:to>
                                    </p:set>
                                    <p:animEffect transition="in" filter="fade">
                                      <p:cBhvr>
                                        <p:cTn id="17" dur="1000"/>
                                        <p:tgtEl>
                                          <p:spTgt spid="7171">
                                            <p:txEl>
                                              <p:pRg st="4" end="4"/>
                                            </p:txEl>
                                          </p:spTgt>
                                        </p:tgtEl>
                                      </p:cBhvr>
                                    </p:animEffect>
                                    <p:anim calcmode="lin" valueType="num">
                                      <p:cBhvr>
                                        <p:cTn id="18"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7171">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171">
                                            <p:txEl>
                                              <p:pRg st="6" end="6"/>
                                            </p:txEl>
                                          </p:spTgt>
                                        </p:tgtEl>
                                        <p:attrNameLst>
                                          <p:attrName>style.visibility</p:attrName>
                                        </p:attrNameLst>
                                      </p:cBhvr>
                                      <p:to>
                                        <p:strVal val="visible"/>
                                      </p:to>
                                    </p:set>
                                    <p:animEffect transition="in" filter="fade">
                                      <p:cBhvr>
                                        <p:cTn id="22" dur="1000"/>
                                        <p:tgtEl>
                                          <p:spTgt spid="7171">
                                            <p:txEl>
                                              <p:pRg st="6" end="6"/>
                                            </p:txEl>
                                          </p:spTgt>
                                        </p:tgtEl>
                                      </p:cBhvr>
                                    </p:animEffect>
                                    <p:anim calcmode="lin" valueType="num">
                                      <p:cBhvr>
                                        <p:cTn id="23" dur="1000" fill="hold"/>
                                        <p:tgtEl>
                                          <p:spTgt spid="7171">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7171">
                                            <p:txEl>
                                              <p:pRg st="6" end="6"/>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171">
                                            <p:txEl>
                                              <p:pRg st="8" end="8"/>
                                            </p:txEl>
                                          </p:spTgt>
                                        </p:tgtEl>
                                        <p:attrNameLst>
                                          <p:attrName>style.visibility</p:attrName>
                                        </p:attrNameLst>
                                      </p:cBhvr>
                                      <p:to>
                                        <p:strVal val="visible"/>
                                      </p:to>
                                    </p:set>
                                    <p:animEffect transition="in" filter="fade">
                                      <p:cBhvr>
                                        <p:cTn id="27" dur="1000"/>
                                        <p:tgtEl>
                                          <p:spTgt spid="7171">
                                            <p:txEl>
                                              <p:pRg st="8" end="8"/>
                                            </p:txEl>
                                          </p:spTgt>
                                        </p:tgtEl>
                                      </p:cBhvr>
                                    </p:animEffect>
                                    <p:anim calcmode="lin" valueType="num">
                                      <p:cBhvr>
                                        <p:cTn id="28" dur="1000" fill="hold"/>
                                        <p:tgtEl>
                                          <p:spTgt spid="7171">
                                            <p:txEl>
                                              <p:pRg st="8" end="8"/>
                                            </p:txEl>
                                          </p:spTgt>
                                        </p:tgtEl>
                                        <p:attrNameLst>
                                          <p:attrName>ppt_x</p:attrName>
                                        </p:attrNameLst>
                                      </p:cBhvr>
                                      <p:tavLst>
                                        <p:tav tm="0">
                                          <p:val>
                                            <p:strVal val="#ppt_x"/>
                                          </p:val>
                                        </p:tav>
                                        <p:tav tm="100000">
                                          <p:val>
                                            <p:strVal val="#ppt_x"/>
                                          </p:val>
                                        </p:tav>
                                      </p:tavLst>
                                    </p:anim>
                                    <p:anim calcmode="lin" valueType="num">
                                      <p:cBhvr>
                                        <p:cTn id="29" dur="1000" fill="hold"/>
                                        <p:tgtEl>
                                          <p:spTgt spid="7171">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p:cNvSpPr>
          <p:nvPr>
            <p:ph idx="1"/>
          </p:nvPr>
        </p:nvSpPr>
        <p:spPr>
          <a:xfrm>
            <a:off x="251520" y="1346714"/>
            <a:ext cx="8640960" cy="5250638"/>
          </a:xfrm>
          <a:noFill/>
        </p:spPr>
        <p:txBody>
          <a:bodyPr>
            <a:noAutofit/>
          </a:bodyPr>
          <a:lstStyle/>
          <a:p>
            <a:pPr algn="just">
              <a:buClr>
                <a:srgbClr val="42A9AE"/>
              </a:buClr>
              <a:buFont typeface="Wingdings" panose="05000000000000000000" pitchFamily="2" charset="2"/>
              <a:buChar char="q"/>
              <a:defRPr/>
            </a:pPr>
            <a:r>
              <a:rPr lang="es-ES" altLang="es-ES" b="1" u="sng" dirty="0">
                <a:latin typeface="Arial Narrow" panose="020B0606020202030204" pitchFamily="34" charset="0"/>
              </a:rPr>
              <a:t>Obligatoriedad de marcar </a:t>
            </a:r>
            <a:r>
              <a:rPr lang="es-ES" altLang="es-ES" b="1" u="sng" dirty="0">
                <a:solidFill>
                  <a:srgbClr val="FF0000"/>
                </a:solidFill>
                <a:latin typeface="Arial Narrow" panose="020B0606020202030204" pitchFamily="34" charset="0"/>
              </a:rPr>
              <a:t>SÍ o NO</a:t>
            </a:r>
            <a:r>
              <a:rPr lang="es-ES" altLang="es-ES" b="1" dirty="0">
                <a:solidFill>
                  <a:srgbClr val="FF0000"/>
                </a:solidFill>
                <a:latin typeface="Arial Narrow" panose="020B0606020202030204" pitchFamily="34" charset="0"/>
              </a:rPr>
              <a:t> </a:t>
            </a:r>
            <a:r>
              <a:rPr lang="es-ES" altLang="es-ES" dirty="0">
                <a:solidFill>
                  <a:srgbClr val="5098A0"/>
                </a:solidFill>
                <a:latin typeface="Arial Narrow" panose="020B0606020202030204" pitchFamily="34" charset="0"/>
              </a:rPr>
              <a:t>en los criterios que se aleguen en la solicitud.</a:t>
            </a:r>
          </a:p>
          <a:p>
            <a:pPr marL="0" indent="0" algn="just">
              <a:buClr>
                <a:srgbClr val="42A9AE"/>
              </a:buClr>
              <a:buNone/>
              <a:defRPr/>
            </a:pPr>
            <a:endParaRPr lang="es-ES" altLang="es-ES" sz="800" dirty="0">
              <a:solidFill>
                <a:srgbClr val="5098A0"/>
              </a:solidFill>
              <a:latin typeface="Arial Narrow" panose="020B0606020202030204" pitchFamily="34" charset="0"/>
            </a:endParaRPr>
          </a:p>
          <a:p>
            <a:pPr algn="just">
              <a:buClr>
                <a:srgbClr val="42A9AE"/>
              </a:buClr>
              <a:buFont typeface="Wingdings" panose="05000000000000000000" pitchFamily="2" charset="2"/>
              <a:buChar char="q"/>
              <a:defRPr/>
            </a:pPr>
            <a:r>
              <a:rPr lang="es-ES" altLang="es-ES" b="1" dirty="0">
                <a:latin typeface="Arial Narrow" panose="020B0606020202030204" pitchFamily="34" charset="0"/>
              </a:rPr>
              <a:t>En caso de reclamación </a:t>
            </a:r>
            <a:r>
              <a:rPr lang="es-ES" altLang="es-ES" u="sng" dirty="0">
                <a:solidFill>
                  <a:srgbClr val="5098A0"/>
                </a:solidFill>
                <a:latin typeface="Arial Narrow" panose="020B0606020202030204" pitchFamily="34" charset="0"/>
              </a:rPr>
              <a:t>se tendrá en cuenta si se ha marcado correctamente el criterio reclamado en la solicitud </a:t>
            </a:r>
            <a:r>
              <a:rPr lang="es-ES" altLang="es-ES" dirty="0">
                <a:solidFill>
                  <a:srgbClr val="5098A0"/>
                </a:solidFill>
                <a:latin typeface="Arial Narrow" panose="020B0606020202030204" pitchFamily="34" charset="0"/>
              </a:rPr>
              <a:t>y la documentación aportada.</a:t>
            </a:r>
            <a:r>
              <a:rPr lang="es-ES" altLang="es-ES" b="1" dirty="0">
                <a:solidFill>
                  <a:srgbClr val="5098A0"/>
                </a:solidFill>
                <a:latin typeface="Arial Narrow" panose="020B0606020202030204" pitchFamily="34" charset="0"/>
              </a:rPr>
              <a:t> </a:t>
            </a:r>
          </a:p>
          <a:p>
            <a:pPr marL="0" indent="0" algn="just">
              <a:buClr>
                <a:srgbClr val="42A9AE"/>
              </a:buClr>
              <a:buNone/>
              <a:defRPr/>
            </a:pPr>
            <a:endParaRPr lang="es-ES" altLang="es-ES" sz="800" b="1" dirty="0">
              <a:solidFill>
                <a:srgbClr val="5098A0"/>
              </a:solidFill>
              <a:latin typeface="Arial Narrow" panose="020B0606020202030204" pitchFamily="34" charset="0"/>
            </a:endParaRPr>
          </a:p>
          <a:p>
            <a:pPr algn="just">
              <a:buClr>
                <a:srgbClr val="42A9AE"/>
              </a:buClr>
              <a:buFont typeface="Wingdings" panose="05000000000000000000" pitchFamily="2" charset="2"/>
              <a:buChar char="q"/>
              <a:defRPr/>
            </a:pPr>
            <a:r>
              <a:rPr lang="es-ES" altLang="es-ES" b="1" dirty="0">
                <a:latin typeface="Arial Narrow" panose="020B0606020202030204" pitchFamily="34" charset="0"/>
              </a:rPr>
              <a:t>La documentación a aportar en cada criterio del baremo </a:t>
            </a:r>
            <a:r>
              <a:rPr lang="es-ES" altLang="es-ES" dirty="0">
                <a:solidFill>
                  <a:srgbClr val="5098A0"/>
                </a:solidFill>
                <a:latin typeface="Arial Narrow" panose="020B0606020202030204" pitchFamily="34" charset="0"/>
              </a:rPr>
              <a:t>viene especificada en el </a:t>
            </a:r>
            <a:r>
              <a:rPr lang="es-ES" altLang="es-ES" b="1" u="sng" dirty="0">
                <a:solidFill>
                  <a:srgbClr val="5098A0"/>
                </a:solidFill>
                <a:latin typeface="Arial Narrow" panose="020B0606020202030204" pitchFamily="34" charset="0"/>
              </a:rPr>
              <a:t>apartado Séptimo de la Resolución de convocatoria</a:t>
            </a:r>
            <a:r>
              <a:rPr lang="es-ES" altLang="es-ES" u="sng" dirty="0">
                <a:solidFill>
                  <a:srgbClr val="5098A0"/>
                </a:solidFill>
                <a:latin typeface="Arial Narrow" panose="020B0606020202030204" pitchFamily="34" charset="0"/>
              </a:rPr>
              <a:t>.</a:t>
            </a:r>
          </a:p>
          <a:p>
            <a:pPr marL="0" indent="0" algn="just">
              <a:buClr>
                <a:srgbClr val="42A9AE"/>
              </a:buClr>
              <a:buNone/>
              <a:defRPr/>
            </a:pPr>
            <a:endParaRPr lang="es-ES" altLang="es-ES" sz="800" dirty="0">
              <a:solidFill>
                <a:srgbClr val="5098A0"/>
              </a:solidFill>
              <a:latin typeface="Arial Narrow" panose="020B0606020202030204" pitchFamily="34" charset="0"/>
            </a:endParaRPr>
          </a:p>
          <a:p>
            <a:pPr algn="just">
              <a:buClr>
                <a:srgbClr val="42A9AE"/>
              </a:buClr>
              <a:buFont typeface="Wingdings" panose="05000000000000000000" pitchFamily="2" charset="2"/>
              <a:buChar char="q"/>
              <a:defRPr/>
            </a:pPr>
            <a:r>
              <a:rPr lang="es-ES" altLang="es-ES" u="sng" dirty="0">
                <a:solidFill>
                  <a:srgbClr val="5098A0"/>
                </a:solidFill>
                <a:latin typeface="Arial Narrow" panose="020B0606020202030204" pitchFamily="34" charset="0"/>
              </a:rPr>
              <a:t>Es muy importante </a:t>
            </a:r>
            <a:r>
              <a:rPr lang="es-ES" altLang="es-ES" b="1" u="sng" dirty="0">
                <a:latin typeface="Arial Narrow" panose="020B0606020202030204" pitchFamily="34" charset="0"/>
              </a:rPr>
              <a:t>consignar correctamente el domicilio familiar </a:t>
            </a:r>
            <a:r>
              <a:rPr lang="es-ES" altLang="es-ES" b="1" u="sng" dirty="0">
                <a:solidFill>
                  <a:srgbClr val="5098A0"/>
                </a:solidFill>
                <a:latin typeface="Arial Narrow" panose="020B0606020202030204" pitchFamily="34" charset="0"/>
              </a:rPr>
              <a:t>en la localidad donde el alumno/a está empadronado/a</a:t>
            </a:r>
            <a:r>
              <a:rPr lang="es-ES" altLang="es-ES" b="1" dirty="0">
                <a:solidFill>
                  <a:srgbClr val="5098A0"/>
                </a:solidFill>
                <a:latin typeface="Arial Narrow" panose="020B0606020202030204" pitchFamily="34" charset="0"/>
              </a:rPr>
              <a:t> </a:t>
            </a:r>
            <a:r>
              <a:rPr lang="es-ES" altLang="es-ES" dirty="0">
                <a:solidFill>
                  <a:srgbClr val="5098A0"/>
                </a:solidFill>
                <a:latin typeface="Arial Narrow" panose="020B0606020202030204" pitchFamily="34" charset="0"/>
              </a:rPr>
              <a:t>con sus progenitores o tutores legales. </a:t>
            </a:r>
            <a:r>
              <a:rPr lang="es-ES" altLang="es-ES" b="1" dirty="0">
                <a:solidFill>
                  <a:srgbClr val="5098A0"/>
                </a:solidFill>
                <a:latin typeface="Arial Narrow" panose="020B0606020202030204" pitchFamily="34" charset="0"/>
              </a:rPr>
              <a:t>De lo contrario el baremo será cero.</a:t>
            </a:r>
          </a:p>
          <a:p>
            <a:pPr marL="0" indent="0" algn="just">
              <a:buClr>
                <a:srgbClr val="42A9AE"/>
              </a:buClr>
              <a:buNone/>
              <a:defRPr/>
            </a:pPr>
            <a:endParaRPr lang="es-ES" altLang="es-ES" sz="800" b="1" dirty="0">
              <a:solidFill>
                <a:srgbClr val="5098A0"/>
              </a:solidFill>
              <a:latin typeface="Arial Narrow" panose="020B0606020202030204" pitchFamily="34" charset="0"/>
            </a:endParaRPr>
          </a:p>
          <a:p>
            <a:pPr algn="just">
              <a:buClr>
                <a:srgbClr val="42A9AE"/>
              </a:buClr>
              <a:buFont typeface="Wingdings" panose="05000000000000000000" pitchFamily="2" charset="2"/>
              <a:buChar char="q"/>
              <a:defRPr/>
            </a:pPr>
            <a:r>
              <a:rPr lang="es-ES" altLang="es-ES" dirty="0">
                <a:latin typeface="Arial Narrow" panose="020B0606020202030204" pitchFamily="34" charset="0"/>
              </a:rPr>
              <a:t>El anexo de miembros computables </a:t>
            </a:r>
            <a:r>
              <a:rPr lang="es-ES" altLang="es-ES" dirty="0">
                <a:solidFill>
                  <a:srgbClr val="5098A0"/>
                </a:solidFill>
                <a:latin typeface="Arial Narrow" panose="020B0606020202030204" pitchFamily="34" charset="0"/>
              </a:rPr>
              <a:t>aparece en la solicitud y deberá ser completado en caso de marcar el criterio de Renta.</a:t>
            </a:r>
          </a:p>
          <a:p>
            <a:pPr algn="just">
              <a:buClr>
                <a:srgbClr val="42A9AE"/>
              </a:buClr>
              <a:buFont typeface="Wingdings" panose="05000000000000000000" pitchFamily="2" charset="2"/>
              <a:buChar char="q"/>
              <a:defRPr/>
            </a:pPr>
            <a:endParaRPr lang="es-ES" altLang="es-ES" sz="800" dirty="0">
              <a:solidFill>
                <a:srgbClr val="5098A0"/>
              </a:solidFill>
              <a:latin typeface="Arial Narrow" panose="020B0606020202030204" pitchFamily="34" charset="0"/>
            </a:endParaRPr>
          </a:p>
          <a:p>
            <a:pPr algn="just">
              <a:buClr>
                <a:srgbClr val="42A9AE"/>
              </a:buClr>
              <a:buFont typeface="Wingdings" panose="05000000000000000000" pitchFamily="2" charset="2"/>
              <a:buChar char="q"/>
              <a:defRPr/>
            </a:pPr>
            <a:r>
              <a:rPr lang="es-ES" altLang="es-ES" b="1" dirty="0">
                <a:solidFill>
                  <a:srgbClr val="5098A0"/>
                </a:solidFill>
                <a:latin typeface="Arial Narrow" panose="020B0606020202030204" pitchFamily="34" charset="0"/>
              </a:rPr>
              <a:t>Las Reclamaciones </a:t>
            </a:r>
            <a:r>
              <a:rPr lang="es-ES" altLang="es-ES" dirty="0">
                <a:solidFill>
                  <a:srgbClr val="5098A0"/>
                </a:solidFill>
                <a:latin typeface="Arial Narrow" panose="020B0606020202030204" pitchFamily="34" charset="0"/>
              </a:rPr>
              <a:t>(baremación y asignación provisional), </a:t>
            </a:r>
            <a:r>
              <a:rPr lang="es-ES" altLang="es-ES" b="1" dirty="0">
                <a:solidFill>
                  <a:srgbClr val="5098A0"/>
                </a:solidFill>
                <a:latin typeface="Arial Narrow" panose="020B0606020202030204" pitchFamily="34" charset="0"/>
              </a:rPr>
              <a:t>Renuncia al proceso</a:t>
            </a:r>
            <a:r>
              <a:rPr lang="es-ES" altLang="es-ES" dirty="0">
                <a:solidFill>
                  <a:srgbClr val="5098A0"/>
                </a:solidFill>
                <a:latin typeface="Arial Narrow" panose="020B0606020202030204" pitchFamily="34" charset="0"/>
              </a:rPr>
              <a:t> y la </a:t>
            </a:r>
            <a:r>
              <a:rPr lang="es-ES" altLang="es-ES" b="1" dirty="0">
                <a:solidFill>
                  <a:srgbClr val="5098A0"/>
                </a:solidFill>
                <a:latin typeface="Arial Narrow" panose="020B0606020202030204" pitchFamily="34" charset="0"/>
              </a:rPr>
              <a:t>participación en Vacantes Resultantes</a:t>
            </a:r>
            <a:r>
              <a:rPr lang="es-ES" altLang="es-ES" dirty="0">
                <a:solidFill>
                  <a:srgbClr val="5098A0"/>
                </a:solidFill>
                <a:latin typeface="Arial Narrow" panose="020B0606020202030204" pitchFamily="34" charset="0"/>
              </a:rPr>
              <a:t>, </a:t>
            </a:r>
            <a:r>
              <a:rPr lang="es-ES" altLang="es-ES" dirty="0">
                <a:latin typeface="Arial Narrow" panose="020B0606020202030204" pitchFamily="34" charset="0"/>
              </a:rPr>
              <a:t>se realizarán por educamosCLM.</a:t>
            </a:r>
          </a:p>
        </p:txBody>
      </p:sp>
      <p:pic>
        <p:nvPicPr>
          <p:cNvPr id="9" name="Imagen 8">
            <a:extLst>
              <a:ext uri="{FF2B5EF4-FFF2-40B4-BE49-F238E27FC236}">
                <a16:creationId xmlns:a16="http://schemas.microsoft.com/office/drawing/2014/main" id="{81B1E288-A853-45C2-9EE1-DE2994725FC6}"/>
              </a:ext>
            </a:extLst>
          </p:cNvPr>
          <p:cNvPicPr>
            <a:picLocks noChangeAspect="1"/>
          </p:cNvPicPr>
          <p:nvPr/>
        </p:nvPicPr>
        <p:blipFill>
          <a:blip r:embed="rId3"/>
          <a:stretch>
            <a:fillRect/>
          </a:stretch>
        </p:blipFill>
        <p:spPr>
          <a:xfrm>
            <a:off x="2123728" y="116632"/>
            <a:ext cx="4704524" cy="1230082"/>
          </a:xfrm>
          <a:prstGeom prst="rect">
            <a:avLst/>
          </a:prstGeom>
        </p:spPr>
      </p:pic>
      <p:pic>
        <p:nvPicPr>
          <p:cNvPr id="5" name="Imagen 4">
            <a:extLst>
              <a:ext uri="{FF2B5EF4-FFF2-40B4-BE49-F238E27FC236}">
                <a16:creationId xmlns:a16="http://schemas.microsoft.com/office/drawing/2014/main" id="{3B79ECC7-2A62-4001-9DE3-D37EBAF9D5BC}"/>
              </a:ext>
            </a:extLst>
          </p:cNvPr>
          <p:cNvPicPr>
            <a:picLocks noChangeAspect="1"/>
          </p:cNvPicPr>
          <p:nvPr/>
        </p:nvPicPr>
        <p:blipFill>
          <a:blip r:embed="rId4"/>
          <a:stretch>
            <a:fillRect/>
          </a:stretch>
        </p:blipFill>
        <p:spPr>
          <a:xfrm>
            <a:off x="-12219" y="-31630"/>
            <a:ext cx="767795" cy="1074952"/>
          </a:xfrm>
          <a:prstGeom prst="rect">
            <a:avLst/>
          </a:prstGeom>
        </p:spPr>
      </p:pic>
    </p:spTree>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1000"/>
                                        <p:tgtEl>
                                          <p:spTgt spid="7171">
                                            <p:txEl>
                                              <p:pRg st="0" end="0"/>
                                            </p:txEl>
                                          </p:spTgt>
                                        </p:tgtEl>
                                      </p:cBhvr>
                                    </p:animEffect>
                                    <p:anim calcmode="lin" valueType="num">
                                      <p:cBhvr>
                                        <p:cTn id="8"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171">
                                            <p:txEl>
                                              <p:pRg st="2" end="2"/>
                                            </p:txEl>
                                          </p:spTgt>
                                        </p:tgtEl>
                                        <p:attrNameLst>
                                          <p:attrName>style.visibility</p:attrName>
                                        </p:attrNameLst>
                                      </p:cBhvr>
                                      <p:to>
                                        <p:strVal val="visible"/>
                                      </p:to>
                                    </p:set>
                                    <p:animEffect transition="in" filter="fade">
                                      <p:cBhvr>
                                        <p:cTn id="12" dur="1000"/>
                                        <p:tgtEl>
                                          <p:spTgt spid="7171">
                                            <p:txEl>
                                              <p:pRg st="2" end="2"/>
                                            </p:txEl>
                                          </p:spTgt>
                                        </p:tgtEl>
                                      </p:cBhvr>
                                    </p:animEffect>
                                    <p:anim calcmode="lin" valueType="num">
                                      <p:cBhvr>
                                        <p:cTn id="13"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7171">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171">
                                            <p:txEl>
                                              <p:pRg st="4" end="4"/>
                                            </p:txEl>
                                          </p:spTgt>
                                        </p:tgtEl>
                                        <p:attrNameLst>
                                          <p:attrName>style.visibility</p:attrName>
                                        </p:attrNameLst>
                                      </p:cBhvr>
                                      <p:to>
                                        <p:strVal val="visible"/>
                                      </p:to>
                                    </p:set>
                                    <p:animEffect transition="in" filter="fade">
                                      <p:cBhvr>
                                        <p:cTn id="17" dur="1000"/>
                                        <p:tgtEl>
                                          <p:spTgt spid="7171">
                                            <p:txEl>
                                              <p:pRg st="4" end="4"/>
                                            </p:txEl>
                                          </p:spTgt>
                                        </p:tgtEl>
                                      </p:cBhvr>
                                    </p:animEffect>
                                    <p:anim calcmode="lin" valueType="num">
                                      <p:cBhvr>
                                        <p:cTn id="18"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7171">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171">
                                            <p:txEl>
                                              <p:pRg st="6" end="6"/>
                                            </p:txEl>
                                          </p:spTgt>
                                        </p:tgtEl>
                                        <p:attrNameLst>
                                          <p:attrName>style.visibility</p:attrName>
                                        </p:attrNameLst>
                                      </p:cBhvr>
                                      <p:to>
                                        <p:strVal val="visible"/>
                                      </p:to>
                                    </p:set>
                                    <p:animEffect transition="in" filter="fade">
                                      <p:cBhvr>
                                        <p:cTn id="22" dur="1000"/>
                                        <p:tgtEl>
                                          <p:spTgt spid="7171">
                                            <p:txEl>
                                              <p:pRg st="6" end="6"/>
                                            </p:txEl>
                                          </p:spTgt>
                                        </p:tgtEl>
                                      </p:cBhvr>
                                    </p:animEffect>
                                    <p:anim calcmode="lin" valueType="num">
                                      <p:cBhvr>
                                        <p:cTn id="23" dur="1000" fill="hold"/>
                                        <p:tgtEl>
                                          <p:spTgt spid="7171">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7171">
                                            <p:txEl>
                                              <p:pRg st="6" end="6"/>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171">
                                            <p:txEl>
                                              <p:pRg st="8" end="8"/>
                                            </p:txEl>
                                          </p:spTgt>
                                        </p:tgtEl>
                                        <p:attrNameLst>
                                          <p:attrName>style.visibility</p:attrName>
                                        </p:attrNameLst>
                                      </p:cBhvr>
                                      <p:to>
                                        <p:strVal val="visible"/>
                                      </p:to>
                                    </p:set>
                                    <p:animEffect transition="in" filter="fade">
                                      <p:cBhvr>
                                        <p:cTn id="27" dur="1000"/>
                                        <p:tgtEl>
                                          <p:spTgt spid="7171">
                                            <p:txEl>
                                              <p:pRg st="8" end="8"/>
                                            </p:txEl>
                                          </p:spTgt>
                                        </p:tgtEl>
                                      </p:cBhvr>
                                    </p:animEffect>
                                    <p:anim calcmode="lin" valueType="num">
                                      <p:cBhvr>
                                        <p:cTn id="28" dur="1000" fill="hold"/>
                                        <p:tgtEl>
                                          <p:spTgt spid="7171">
                                            <p:txEl>
                                              <p:pRg st="8" end="8"/>
                                            </p:txEl>
                                          </p:spTgt>
                                        </p:tgtEl>
                                        <p:attrNameLst>
                                          <p:attrName>ppt_x</p:attrName>
                                        </p:attrNameLst>
                                      </p:cBhvr>
                                      <p:tavLst>
                                        <p:tav tm="0">
                                          <p:val>
                                            <p:strVal val="#ppt_x"/>
                                          </p:val>
                                        </p:tav>
                                        <p:tav tm="100000">
                                          <p:val>
                                            <p:strVal val="#ppt_x"/>
                                          </p:val>
                                        </p:tav>
                                      </p:tavLst>
                                    </p:anim>
                                    <p:anim calcmode="lin" valueType="num">
                                      <p:cBhvr>
                                        <p:cTn id="29" dur="1000" fill="hold"/>
                                        <p:tgtEl>
                                          <p:spTgt spid="7171">
                                            <p:txEl>
                                              <p:pRg st="8" end="8"/>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7171">
                                            <p:txEl>
                                              <p:pRg st="10" end="10"/>
                                            </p:txEl>
                                          </p:spTgt>
                                        </p:tgtEl>
                                        <p:attrNameLst>
                                          <p:attrName>style.visibility</p:attrName>
                                        </p:attrNameLst>
                                      </p:cBhvr>
                                      <p:to>
                                        <p:strVal val="visible"/>
                                      </p:to>
                                    </p:set>
                                    <p:animEffect transition="in" filter="fade">
                                      <p:cBhvr>
                                        <p:cTn id="32" dur="1000"/>
                                        <p:tgtEl>
                                          <p:spTgt spid="7171">
                                            <p:txEl>
                                              <p:pRg st="10" end="10"/>
                                            </p:txEl>
                                          </p:spTgt>
                                        </p:tgtEl>
                                      </p:cBhvr>
                                    </p:animEffect>
                                    <p:anim calcmode="lin" valueType="num">
                                      <p:cBhvr>
                                        <p:cTn id="33" dur="1000" fill="hold"/>
                                        <p:tgtEl>
                                          <p:spTgt spid="7171">
                                            <p:txEl>
                                              <p:pRg st="10" end="10"/>
                                            </p:txEl>
                                          </p:spTgt>
                                        </p:tgtEl>
                                        <p:attrNameLst>
                                          <p:attrName>ppt_x</p:attrName>
                                        </p:attrNameLst>
                                      </p:cBhvr>
                                      <p:tavLst>
                                        <p:tav tm="0">
                                          <p:val>
                                            <p:strVal val="#ppt_x"/>
                                          </p:val>
                                        </p:tav>
                                        <p:tav tm="100000">
                                          <p:val>
                                            <p:strVal val="#ppt_x"/>
                                          </p:val>
                                        </p:tav>
                                      </p:tavLst>
                                    </p:anim>
                                    <p:anim calcmode="lin" valueType="num">
                                      <p:cBhvr>
                                        <p:cTn id="34" dur="1000" fill="hold"/>
                                        <p:tgtEl>
                                          <p:spTgt spid="7171">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p:cNvSpPr>
          <p:nvPr>
            <p:ph idx="1"/>
          </p:nvPr>
        </p:nvSpPr>
        <p:spPr>
          <a:xfrm>
            <a:off x="179512" y="1628800"/>
            <a:ext cx="8568952" cy="4465886"/>
          </a:xfrm>
          <a:noFill/>
        </p:spPr>
        <p:txBody>
          <a:bodyPr>
            <a:noAutofit/>
          </a:bodyPr>
          <a:lstStyle/>
          <a:p>
            <a:pPr algn="just">
              <a:buClr>
                <a:srgbClr val="5098A0"/>
              </a:buClr>
              <a:buFont typeface="Wingdings" panose="05000000000000000000" pitchFamily="2" charset="2"/>
              <a:buChar char="q"/>
            </a:pPr>
            <a:r>
              <a:rPr lang="es-ES" b="1" dirty="0">
                <a:latin typeface="Arial Narrow" panose="020B0606020202030204" pitchFamily="34" charset="0"/>
              </a:rPr>
              <a:t>El alumnado de Bachillerato </a:t>
            </a:r>
            <a:r>
              <a:rPr lang="es-ES" dirty="0">
                <a:latin typeface="Arial Narrow" panose="020B0606020202030204" pitchFamily="34" charset="0"/>
              </a:rPr>
              <a:t>que solicita las modalidades de </a:t>
            </a:r>
            <a:r>
              <a:rPr lang="es-ES" b="1" dirty="0">
                <a:latin typeface="Arial Narrow" panose="020B0606020202030204" pitchFamily="34" charset="0"/>
              </a:rPr>
              <a:t>CT – HCS</a:t>
            </a:r>
            <a:r>
              <a:rPr lang="es-ES" dirty="0">
                <a:solidFill>
                  <a:srgbClr val="49A5A7"/>
                </a:solidFill>
                <a:latin typeface="Arial Narrow" panose="020B0606020202030204" pitchFamily="34" charset="0"/>
              </a:rPr>
              <a:t>, </a:t>
            </a:r>
            <a:r>
              <a:rPr lang="es-ES" b="1" u="sng" dirty="0">
                <a:solidFill>
                  <a:srgbClr val="49A5A7"/>
                </a:solidFill>
                <a:latin typeface="Arial Narrow" panose="020B0606020202030204" pitchFamily="34" charset="0"/>
              </a:rPr>
              <a:t>deberá solicitar como primera opción el centro donde ha cursado 4º ESO para ser preferente</a:t>
            </a:r>
            <a:r>
              <a:rPr lang="es-ES" dirty="0">
                <a:solidFill>
                  <a:srgbClr val="49A5A7"/>
                </a:solidFill>
                <a:latin typeface="Arial Narrow" panose="020B0606020202030204" pitchFamily="34" charset="0"/>
              </a:rPr>
              <a:t>, en caso de solicitar otro centro distinto perderá esa preferencia.</a:t>
            </a:r>
            <a:endParaRPr lang="es-ES" sz="800" dirty="0">
              <a:solidFill>
                <a:srgbClr val="49A5A7"/>
              </a:solidFill>
              <a:latin typeface="Arial Narrow" panose="020B0606020202030204" pitchFamily="34" charset="0"/>
            </a:endParaRPr>
          </a:p>
          <a:p>
            <a:pPr algn="just">
              <a:buClr>
                <a:srgbClr val="5098A0"/>
              </a:buClr>
              <a:buFont typeface="Wingdings" panose="05000000000000000000" pitchFamily="2" charset="2"/>
              <a:buChar char="q"/>
            </a:pPr>
            <a:r>
              <a:rPr lang="es-ES" b="1" dirty="0">
                <a:latin typeface="Arial Narrow" panose="020B0606020202030204" pitchFamily="34" charset="0"/>
              </a:rPr>
              <a:t>En el caso de solicitar la modalidad de Artes/Música o General como primera opción</a:t>
            </a:r>
            <a:r>
              <a:rPr lang="es-ES" dirty="0">
                <a:solidFill>
                  <a:srgbClr val="49A5A7"/>
                </a:solidFill>
                <a:latin typeface="Arial Narrow" panose="020B0606020202030204" pitchFamily="34" charset="0"/>
              </a:rPr>
              <a:t>, </a:t>
            </a:r>
            <a:r>
              <a:rPr lang="es-ES" b="1" dirty="0">
                <a:solidFill>
                  <a:srgbClr val="49A5A7"/>
                </a:solidFill>
                <a:latin typeface="Arial Narrow" panose="020B0606020202030204" pitchFamily="34" charset="0"/>
              </a:rPr>
              <a:t>se recomienda consignar el centro y otras modalidades donde cursó 4º ESO, de esta forma no perdería la preferencia correspondiente </a:t>
            </a:r>
            <a:r>
              <a:rPr lang="es-ES" dirty="0">
                <a:solidFill>
                  <a:srgbClr val="49A5A7"/>
                </a:solidFill>
                <a:latin typeface="Arial Narrow" panose="020B0606020202030204" pitchFamily="34" charset="0"/>
              </a:rPr>
              <a:t>en el caso de no entrar en las modalidades indicadas.</a:t>
            </a:r>
          </a:p>
          <a:p>
            <a:pPr algn="just">
              <a:buClr>
                <a:srgbClr val="5098A0"/>
              </a:buClr>
              <a:buFont typeface="Wingdings" panose="05000000000000000000" pitchFamily="2" charset="2"/>
              <a:buChar char="q"/>
            </a:pPr>
            <a:r>
              <a:rPr lang="es-ES" b="1" u="sng" dirty="0">
                <a:latin typeface="Arial Narrow" panose="020B0606020202030204" pitchFamily="34" charset="0"/>
              </a:rPr>
              <a:t>NO </a:t>
            </a:r>
            <a:r>
              <a:rPr lang="es-ES" u="sng" dirty="0">
                <a:latin typeface="Arial Narrow" panose="020B0606020202030204" pitchFamily="34" charset="0"/>
              </a:rPr>
              <a:t>hay que realizar solicitud de admisión </a:t>
            </a:r>
            <a:r>
              <a:rPr lang="es-ES" b="1" dirty="0">
                <a:latin typeface="Arial Narrow" panose="020B0606020202030204" pitchFamily="34" charset="0"/>
              </a:rPr>
              <a:t>si se repite 1º o 2º de Bachillerato en otra modalidad en el mismo centro: </a:t>
            </a:r>
            <a:r>
              <a:rPr lang="es-ES" dirty="0">
                <a:solidFill>
                  <a:srgbClr val="49A5A7"/>
                </a:solidFill>
                <a:latin typeface="Arial Narrow" panose="020B0606020202030204" pitchFamily="34" charset="0"/>
              </a:rPr>
              <a:t>se solicita en el centro educativo a final de curso antes del periodo de matrícula</a:t>
            </a:r>
          </a:p>
          <a:p>
            <a:pPr algn="just">
              <a:buClr>
                <a:srgbClr val="5098A0"/>
              </a:buClr>
              <a:buFont typeface="Wingdings" panose="05000000000000000000" pitchFamily="2" charset="2"/>
              <a:buChar char="q"/>
            </a:pPr>
            <a:r>
              <a:rPr lang="es-ES" b="1" u="sng" dirty="0">
                <a:latin typeface="Arial Narrow" panose="020B0606020202030204" pitchFamily="34" charset="0"/>
              </a:rPr>
              <a:t>NO hay que realzar solicitud de admisión </a:t>
            </a:r>
            <a:r>
              <a:rPr lang="es-ES" dirty="0">
                <a:latin typeface="Arial Narrow" panose="020B0606020202030204" pitchFamily="34" charset="0"/>
              </a:rPr>
              <a:t>para pasar a 2º de Bachillerato en el </a:t>
            </a:r>
            <a:r>
              <a:rPr lang="es-ES" b="1" dirty="0">
                <a:latin typeface="Arial Narrow" panose="020B0606020202030204" pitchFamily="34" charset="0"/>
              </a:rPr>
              <a:t>mismo centro: </a:t>
            </a:r>
            <a:r>
              <a:rPr lang="es-ES" dirty="0">
                <a:solidFill>
                  <a:srgbClr val="49A5A7"/>
                </a:solidFill>
                <a:latin typeface="Arial Narrow" panose="020B0606020202030204" pitchFamily="34" charset="0"/>
              </a:rPr>
              <a:t>tampoco si deseo pasar a 2º de Bachillerato cambiando de modalidad.</a:t>
            </a:r>
          </a:p>
          <a:p>
            <a:pPr algn="just">
              <a:buClr>
                <a:srgbClr val="5098A0"/>
              </a:buClr>
              <a:buFont typeface="Wingdings" panose="05000000000000000000" pitchFamily="2" charset="2"/>
              <a:buChar char="q"/>
            </a:pPr>
            <a:endParaRPr lang="es-ES" dirty="0">
              <a:solidFill>
                <a:srgbClr val="49A5A7"/>
              </a:solidFill>
              <a:latin typeface="Arial Narrow" panose="020B0606020202030204" pitchFamily="34" charset="0"/>
            </a:endParaRPr>
          </a:p>
          <a:p>
            <a:pPr algn="just">
              <a:buClr>
                <a:srgbClr val="5098A0"/>
              </a:buClr>
              <a:buFont typeface="Wingdings" panose="05000000000000000000" pitchFamily="2" charset="2"/>
              <a:buChar char="q"/>
            </a:pPr>
            <a:r>
              <a:rPr lang="es-ES" dirty="0">
                <a:latin typeface="Arial Narrow" panose="020B0606020202030204" pitchFamily="34" charset="0"/>
              </a:rPr>
              <a:t>Las solicitudes </a:t>
            </a:r>
            <a:r>
              <a:rPr lang="es-ES" u="sng" dirty="0">
                <a:latin typeface="Arial Narrow" panose="020B0606020202030204" pitchFamily="34" charset="0"/>
              </a:rPr>
              <a:t>deben ir firmadas por los dos progenitores/as o tutores/as legales, para menores de edad. </a:t>
            </a:r>
          </a:p>
          <a:p>
            <a:pPr marL="0" indent="0" algn="just">
              <a:buClr>
                <a:srgbClr val="5098A0"/>
              </a:buClr>
              <a:buNone/>
            </a:pPr>
            <a:endParaRPr lang="es-ES" sz="800" dirty="0">
              <a:solidFill>
                <a:srgbClr val="49A5A7"/>
              </a:solidFill>
              <a:latin typeface="Arial Narrow" panose="020B0606020202030204" pitchFamily="34" charset="0"/>
            </a:endParaRPr>
          </a:p>
          <a:p>
            <a:pPr marL="0" indent="0" algn="just">
              <a:buClr>
                <a:srgbClr val="42A9AE"/>
              </a:buClr>
              <a:buNone/>
              <a:defRPr/>
            </a:pPr>
            <a:endParaRPr lang="es-ES" altLang="es-ES" dirty="0">
              <a:latin typeface="Arial Narrow" panose="020B0606020202030204" pitchFamily="34" charset="0"/>
            </a:endParaRPr>
          </a:p>
        </p:txBody>
      </p:sp>
      <p:pic>
        <p:nvPicPr>
          <p:cNvPr id="5" name="Imagen 4">
            <a:extLst>
              <a:ext uri="{FF2B5EF4-FFF2-40B4-BE49-F238E27FC236}">
                <a16:creationId xmlns:a16="http://schemas.microsoft.com/office/drawing/2014/main" id="{3B79ECC7-2A62-4001-9DE3-D37EBAF9D5BC}"/>
              </a:ext>
            </a:extLst>
          </p:cNvPr>
          <p:cNvPicPr>
            <a:picLocks noChangeAspect="1"/>
          </p:cNvPicPr>
          <p:nvPr/>
        </p:nvPicPr>
        <p:blipFill>
          <a:blip r:embed="rId3"/>
          <a:stretch>
            <a:fillRect/>
          </a:stretch>
        </p:blipFill>
        <p:spPr>
          <a:xfrm>
            <a:off x="-12219" y="-31630"/>
            <a:ext cx="767795" cy="1074952"/>
          </a:xfrm>
          <a:prstGeom prst="rect">
            <a:avLst/>
          </a:prstGeom>
        </p:spPr>
      </p:pic>
      <p:sp>
        <p:nvSpPr>
          <p:cNvPr id="6" name="CuadroTexto 5">
            <a:extLst>
              <a:ext uri="{FF2B5EF4-FFF2-40B4-BE49-F238E27FC236}">
                <a16:creationId xmlns:a16="http://schemas.microsoft.com/office/drawing/2014/main" id="{2E908AB6-C62B-4B35-A665-15F40C0405C7}"/>
              </a:ext>
            </a:extLst>
          </p:cNvPr>
          <p:cNvSpPr txBox="1"/>
          <p:nvPr/>
        </p:nvSpPr>
        <p:spPr>
          <a:xfrm>
            <a:off x="935596" y="553936"/>
            <a:ext cx="7272808" cy="646331"/>
          </a:xfrm>
          <a:prstGeom prst="rect">
            <a:avLst/>
          </a:prstGeom>
          <a:solidFill>
            <a:schemeClr val="bg1"/>
          </a:solidFill>
        </p:spPr>
        <p:txBody>
          <a:bodyPr wrap="square" rtlCol="0">
            <a:spAutoFit/>
          </a:bodyPr>
          <a:lstStyle/>
          <a:p>
            <a:pPr algn="ctr"/>
            <a:r>
              <a:rPr lang="es-ES" sz="3600" b="1" dirty="0"/>
              <a:t>ACCESO A BACHILLERATO</a:t>
            </a:r>
          </a:p>
        </p:txBody>
      </p:sp>
    </p:spTree>
    <p:extLst>
      <p:ext uri="{BB962C8B-B14F-4D97-AF65-F5344CB8AC3E}">
        <p14:creationId xmlns:p14="http://schemas.microsoft.com/office/powerpoint/2010/main" val="1791834520"/>
      </p:ext>
    </p:extLst>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1000"/>
                                        <p:tgtEl>
                                          <p:spTgt spid="7171">
                                            <p:txEl>
                                              <p:pRg st="0" end="0"/>
                                            </p:txEl>
                                          </p:spTgt>
                                        </p:tgtEl>
                                      </p:cBhvr>
                                    </p:animEffect>
                                    <p:anim calcmode="lin" valueType="num">
                                      <p:cBhvr>
                                        <p:cTn id="8"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fade">
                                      <p:cBhvr>
                                        <p:cTn id="12" dur="1000"/>
                                        <p:tgtEl>
                                          <p:spTgt spid="7171">
                                            <p:txEl>
                                              <p:pRg st="1" end="1"/>
                                            </p:txEl>
                                          </p:spTgt>
                                        </p:tgtEl>
                                      </p:cBhvr>
                                    </p:animEffect>
                                    <p:anim calcmode="lin" valueType="num">
                                      <p:cBhvr>
                                        <p:cTn id="13" dur="1000" fill="hold"/>
                                        <p:tgtEl>
                                          <p:spTgt spid="717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7171">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fade">
                                      <p:cBhvr>
                                        <p:cTn id="17" dur="1000"/>
                                        <p:tgtEl>
                                          <p:spTgt spid="7171">
                                            <p:txEl>
                                              <p:pRg st="2" end="2"/>
                                            </p:txEl>
                                          </p:spTgt>
                                        </p:tgtEl>
                                      </p:cBhvr>
                                    </p:animEffect>
                                    <p:anim calcmode="lin" valueType="num">
                                      <p:cBhvr>
                                        <p:cTn id="1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7171">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fade">
                                      <p:cBhvr>
                                        <p:cTn id="22" dur="1000"/>
                                        <p:tgtEl>
                                          <p:spTgt spid="7171">
                                            <p:txEl>
                                              <p:pRg st="3" end="3"/>
                                            </p:txEl>
                                          </p:spTgt>
                                        </p:tgtEl>
                                      </p:cBhvr>
                                    </p:animEffect>
                                    <p:anim calcmode="lin" valueType="num">
                                      <p:cBhvr>
                                        <p:cTn id="23"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7171">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171">
                                            <p:txEl>
                                              <p:pRg st="5" end="5"/>
                                            </p:txEl>
                                          </p:spTgt>
                                        </p:tgtEl>
                                        <p:attrNameLst>
                                          <p:attrName>style.visibility</p:attrName>
                                        </p:attrNameLst>
                                      </p:cBhvr>
                                      <p:to>
                                        <p:strVal val="visible"/>
                                      </p:to>
                                    </p:set>
                                    <p:animEffect transition="in" filter="fade">
                                      <p:cBhvr>
                                        <p:cTn id="27" dur="1000"/>
                                        <p:tgtEl>
                                          <p:spTgt spid="7171">
                                            <p:txEl>
                                              <p:pRg st="5" end="5"/>
                                            </p:txEl>
                                          </p:spTgt>
                                        </p:tgtEl>
                                      </p:cBhvr>
                                    </p:animEffect>
                                    <p:anim calcmode="lin" valueType="num">
                                      <p:cBhvr>
                                        <p:cTn id="28" dur="1000" fill="hold"/>
                                        <p:tgtEl>
                                          <p:spTgt spid="7171">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717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TM03457510[[fn=Savon]]</Template>
  <TotalTime>48190</TotalTime>
  <Words>4229</Words>
  <Application>Microsoft Office PowerPoint</Application>
  <PresentationFormat>Presentación en pantalla (4:3)</PresentationFormat>
  <Paragraphs>358</Paragraphs>
  <Slides>40</Slides>
  <Notes>10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40</vt:i4>
      </vt:variant>
    </vt:vector>
  </HeadingPairs>
  <TitlesOfParts>
    <vt:vector size="49" baseType="lpstr">
      <vt:lpstr>Arial</vt:lpstr>
      <vt:lpstr>Arial Narrow</vt:lpstr>
      <vt:lpstr>Calibri</vt:lpstr>
      <vt:lpstr>Century Gothic</vt:lpstr>
      <vt:lpstr>Courier New</vt:lpstr>
      <vt:lpstr>Garamond</vt:lpstr>
      <vt:lpstr>Times New Roman</vt:lpstr>
      <vt:lpstr>Wingdings</vt:lpstr>
      <vt:lpstr>Savon</vt:lpstr>
      <vt:lpstr>Presentación de PowerPoint</vt:lpstr>
      <vt:lpstr>Presentación de PowerPoint</vt:lpstr>
      <vt:lpstr> SOLICITUDES educamosclm.castillalamancha.es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1.  Existencia de hermanos/as matriculados en el centro y padres, madres, tutores o tutoras legales que trabajen en el mismo. (Máximo 10 puntos)</vt:lpstr>
      <vt:lpstr>3. DISCAPCIDAD igual o superior al 33% en el alumno/a, en algunos de sus padres, madres, tutores/as legales, hermanos/as. (Máximo 3 puntos).</vt:lpstr>
      <vt:lpstr>9. Rentas anuales de la unidad familiar (máximo 1 punto).</vt:lpstr>
      <vt:lpstr>7. Expediente académico (Solo para Bachillerato)</vt:lpstr>
      <vt:lpstr>CRITERIOS DE DESEMPATE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Plazo Extraordinario</vt:lpstr>
      <vt:lpstr>Presentación de PowerPoint</vt:lpstr>
      <vt:lpstr>Presentación de PowerPoint</vt:lpstr>
      <vt:lpstr>Presentación de PowerPoint</vt:lpstr>
    </vt:vector>
  </TitlesOfParts>
  <Company>Consejeria de Educación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JCCM</dc:creator>
  <cp:lastModifiedBy>RAQUEL GIL DE PAREJA PALMERO</cp:lastModifiedBy>
  <cp:revision>795</cp:revision>
  <cp:lastPrinted>2018-01-26T07:55:35Z</cp:lastPrinted>
  <dcterms:created xsi:type="dcterms:W3CDTF">2012-12-07T09:48:33Z</dcterms:created>
  <dcterms:modified xsi:type="dcterms:W3CDTF">2024-02-06T10:05:00Z</dcterms:modified>
</cp:coreProperties>
</file>